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56" r:id="rId2"/>
    <p:sldId id="257" r:id="rId3"/>
    <p:sldId id="258" r:id="rId4"/>
    <p:sldId id="264" r:id="rId5"/>
    <p:sldId id="265" r:id="rId6"/>
    <p:sldId id="266" r:id="rId7"/>
    <p:sldId id="267" r:id="rId8"/>
    <p:sldId id="268" r:id="rId9"/>
    <p:sldId id="259" r:id="rId10"/>
    <p:sldId id="271" r:id="rId11"/>
    <p:sldId id="260" r:id="rId12"/>
    <p:sldId id="270" r:id="rId13"/>
    <p:sldId id="269" r:id="rId14"/>
    <p:sldId id="262" r:id="rId15"/>
    <p:sldId id="273" r:id="rId16"/>
    <p:sldId id="274" r:id="rId17"/>
    <p:sldId id="276"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4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8BCE9-0FC3-4071-BEB1-95B453D962A2}" type="datetimeFigureOut">
              <a:rPr lang="it-IT" smtClean="0"/>
              <a:pPr/>
              <a:t>15/01/2016</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09729E-EFDD-4052-B75F-FD35094FC583}" type="slidenum">
              <a:rPr lang="it-IT" smtClean="0"/>
              <a:pPr/>
              <a:t>‹N›</a:t>
            </a:fld>
            <a:endParaRPr lang="it-IT"/>
          </a:p>
        </p:txBody>
      </p:sp>
    </p:spTree>
    <p:extLst>
      <p:ext uri="{BB962C8B-B14F-4D97-AF65-F5344CB8AC3E}">
        <p14:creationId xmlns:p14="http://schemas.microsoft.com/office/powerpoint/2010/main" val="20606370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286659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100172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1595915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4100909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227129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101645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243909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3515454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170299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3627507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1FF478B-6ECC-4779-A47B-1F8D04FADEDF}" type="datetimeFigureOut">
              <a:rPr lang="it-IT" smtClean="0"/>
              <a:pPr/>
              <a:t>15/01/2016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DE944B-9017-491D-BE52-9D15F87993C7}" type="slidenum">
              <a:rPr lang="it-IT" smtClean="0"/>
              <a:pPr/>
              <a:t>‹N›</a:t>
            </a:fld>
            <a:endParaRPr lang="it-IT"/>
          </a:p>
        </p:txBody>
      </p:sp>
    </p:spTree>
    <p:extLst>
      <p:ext uri="{BB962C8B-B14F-4D97-AF65-F5344CB8AC3E}">
        <p14:creationId xmlns:p14="http://schemas.microsoft.com/office/powerpoint/2010/main" val="163484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F478B-6ECC-4779-A47B-1F8D04FADEDF}" type="datetimeFigureOut">
              <a:rPr lang="it-IT" smtClean="0"/>
              <a:pPr/>
              <a:t>15/01/2016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E944B-9017-491D-BE52-9D15F87993C7}" type="slidenum">
              <a:rPr lang="it-IT" smtClean="0"/>
              <a:pPr/>
              <a:t>‹N›</a:t>
            </a:fld>
            <a:endParaRPr lang="it-IT"/>
          </a:p>
        </p:txBody>
      </p:sp>
    </p:spTree>
    <p:extLst>
      <p:ext uri="{BB962C8B-B14F-4D97-AF65-F5344CB8AC3E}">
        <p14:creationId xmlns:p14="http://schemas.microsoft.com/office/powerpoint/2010/main" val="1735849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ece.uprm.edu/~bvelez/projects/WSSRL/p27-molina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39746" y="2132636"/>
            <a:ext cx="9180352" cy="2387600"/>
          </a:xfrm>
        </p:spPr>
        <p:txBody>
          <a:bodyPr>
            <a:normAutofit/>
          </a:bodyPr>
          <a:lstStyle/>
          <a:p>
            <a:r>
              <a:rPr lang="en-US" sz="5400" dirty="0">
                <a:solidFill>
                  <a:srgbClr val="2E74B5"/>
                </a:solidFill>
                <a:cs typeface="Times New Roman" panose="02020603050405020304" pitchFamily="18" charset="0"/>
              </a:rPr>
              <a:t>Applications of Byzantine Agreement in Database Systems</a:t>
            </a:r>
            <a:br>
              <a:rPr lang="en-US" sz="5400" dirty="0">
                <a:solidFill>
                  <a:srgbClr val="2E74B5"/>
                </a:solidFill>
                <a:cs typeface="Times New Roman" panose="02020603050405020304" pitchFamily="18" charset="0"/>
              </a:rPr>
            </a:br>
            <a:r>
              <a:rPr lang="en-US" sz="1600" dirty="0" smtClean="0">
                <a:solidFill>
                  <a:srgbClr val="2E74B5"/>
                </a:solidFill>
                <a:cs typeface="Times New Roman" panose="02020603050405020304" pitchFamily="18" charset="0"/>
              </a:rPr>
              <a:t>Hector Garcia-Molina and Frank Pittelli (Princeton University) and Susan Davidson (University </a:t>
            </a:r>
            <a:r>
              <a:rPr lang="en-US" sz="1600" dirty="0">
                <a:solidFill>
                  <a:srgbClr val="2E74B5"/>
                </a:solidFill>
                <a:cs typeface="Times New Roman" panose="02020603050405020304" pitchFamily="18" charset="0"/>
              </a:rPr>
              <a:t>of </a:t>
            </a:r>
            <a:r>
              <a:rPr lang="en-US" sz="1600" dirty="0" smtClean="0">
                <a:solidFill>
                  <a:srgbClr val="2E74B5"/>
                </a:solidFill>
                <a:cs typeface="Times New Roman" panose="02020603050405020304" pitchFamily="18" charset="0"/>
              </a:rPr>
              <a:t>Pennsylvania)</a:t>
            </a:r>
            <a:endParaRPr lang="it-IT" sz="1600" dirty="0">
              <a:solidFill>
                <a:srgbClr val="2E74B5"/>
              </a:solidFill>
              <a:cs typeface="Times New Roman" panose="02020603050405020304" pitchFamily="18" charset="0"/>
            </a:endParaRPr>
          </a:p>
        </p:txBody>
      </p:sp>
      <p:sp>
        <p:nvSpPr>
          <p:cNvPr id="3" name="Sottotitolo 2"/>
          <p:cNvSpPr>
            <a:spLocks noGrp="1"/>
          </p:cNvSpPr>
          <p:nvPr>
            <p:ph type="subTitle" idx="1"/>
          </p:nvPr>
        </p:nvSpPr>
        <p:spPr>
          <a:xfrm>
            <a:off x="1535575" y="4703048"/>
            <a:ext cx="9144000" cy="1457587"/>
          </a:xfrm>
        </p:spPr>
        <p:txBody>
          <a:bodyPr/>
          <a:lstStyle/>
          <a:p>
            <a:endParaRPr lang="it-IT" dirty="0" smtClean="0"/>
          </a:p>
          <a:p>
            <a:r>
              <a:rPr lang="it-IT" dirty="0" smtClean="0"/>
              <a:t>Nicholas Angelucci</a:t>
            </a:r>
          </a:p>
          <a:p>
            <a:r>
              <a:rPr lang="it-IT" dirty="0" smtClean="0"/>
              <a:t>Domenico Di Cesare</a:t>
            </a:r>
            <a:endParaRPr lang="it-IT" dirty="0"/>
          </a:p>
        </p:txBody>
      </p:sp>
      <p:pic>
        <p:nvPicPr>
          <p:cNvPr id="1026" name="Picture 2" descr="C:\Users\Danilo\Desktop\Logo_Università_degli_Studi_dell'Aquila.gif"/>
          <p:cNvPicPr>
            <a:picLocks noChangeAspect="1" noChangeArrowheads="1"/>
          </p:cNvPicPr>
          <p:nvPr/>
        </p:nvPicPr>
        <p:blipFill>
          <a:blip r:embed="rId2"/>
          <a:srcRect/>
          <a:stretch>
            <a:fillRect/>
          </a:stretch>
        </p:blipFill>
        <p:spPr bwMode="auto">
          <a:xfrm>
            <a:off x="5415213" y="741434"/>
            <a:ext cx="1384723" cy="1724914"/>
          </a:xfrm>
          <a:prstGeom prst="rect">
            <a:avLst/>
          </a:prstGeom>
          <a:noFill/>
        </p:spPr>
      </p:pic>
    </p:spTree>
    <p:extLst>
      <p:ext uri="{BB962C8B-B14F-4D97-AF65-F5344CB8AC3E}">
        <p14:creationId xmlns:p14="http://schemas.microsoft.com/office/powerpoint/2010/main" val="3206717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2E74B5"/>
                </a:solidFill>
                <a:cs typeface="Times New Roman" panose="02020603050405020304" pitchFamily="18" charset="0"/>
              </a:rPr>
              <a:t>3 Byzantine agreement problem</a:t>
            </a:r>
            <a:endParaRPr lang="it-IT" dirty="0"/>
          </a:p>
        </p:txBody>
      </p:sp>
      <p:sp>
        <p:nvSpPr>
          <p:cNvPr id="3" name="Segnaposto contenuto 2"/>
          <p:cNvSpPr>
            <a:spLocks noGrp="1"/>
          </p:cNvSpPr>
          <p:nvPr>
            <p:ph idx="1"/>
          </p:nvPr>
        </p:nvSpPr>
        <p:spPr>
          <a:xfrm>
            <a:off x="838200" y="1624289"/>
            <a:ext cx="10515600" cy="4351338"/>
          </a:xfrm>
        </p:spPr>
        <p:txBody>
          <a:bodyPr/>
          <a:lstStyle/>
          <a:p>
            <a:pPr marL="0" indent="0">
              <a:buNone/>
            </a:pPr>
            <a:r>
              <a:rPr lang="it-IT" dirty="0"/>
              <a:t>The problem is that at </a:t>
            </a:r>
            <a:r>
              <a:rPr lang="it-IT" dirty="0" smtClean="0"/>
              <a:t>time </a:t>
            </a:r>
            <a:r>
              <a:rPr lang="it-IT" dirty="0"/>
              <a:t>α</a:t>
            </a:r>
            <a:r>
              <a:rPr lang="it-IT" dirty="0" smtClean="0"/>
              <a:t>­­­</a:t>
            </a:r>
            <a:r>
              <a:rPr lang="it-IT" sz="1400" dirty="0" smtClean="0"/>
              <a:t>0</a:t>
            </a:r>
            <a:r>
              <a:rPr lang="el-GR" dirty="0" smtClean="0"/>
              <a:t> </a:t>
            </a:r>
            <a:r>
              <a:rPr lang="it-IT" dirty="0" smtClean="0"/>
              <a:t>a general </a:t>
            </a:r>
            <a:r>
              <a:rPr lang="it-IT" dirty="0"/>
              <a:t>node wants to broadcast, in a </a:t>
            </a:r>
            <a:r>
              <a:rPr lang="it-IT" dirty="0" smtClean="0"/>
              <a:t>bounded time</a:t>
            </a:r>
            <a:r>
              <a:rPr lang="it-IT" dirty="0"/>
              <a:t>, a value </a:t>
            </a:r>
            <a:r>
              <a:rPr lang="it-IT" b="1" dirty="0" smtClean="0">
                <a:solidFill>
                  <a:schemeClr val="accent2">
                    <a:lumMod val="75000"/>
                  </a:schemeClr>
                </a:solidFill>
              </a:rPr>
              <a:t>v</a:t>
            </a:r>
            <a:r>
              <a:rPr lang="it-IT" dirty="0" smtClean="0"/>
              <a:t> </a:t>
            </a:r>
            <a:r>
              <a:rPr lang="it-IT" dirty="0"/>
              <a:t>to a set of </a:t>
            </a:r>
            <a:r>
              <a:rPr lang="it-IT" i="1" dirty="0"/>
              <a:t>n</a:t>
            </a:r>
            <a:r>
              <a:rPr lang="it-IT" dirty="0"/>
              <a:t> </a:t>
            </a:r>
            <a:r>
              <a:rPr lang="it-IT" dirty="0" smtClean="0"/>
              <a:t>lieutenant (lungotenenti) </a:t>
            </a:r>
            <a:r>
              <a:rPr lang="it-IT" dirty="0"/>
              <a:t>nodes. </a:t>
            </a:r>
            <a:r>
              <a:rPr lang="it-IT" sz="1800" dirty="0" smtClean="0"/>
              <a:t>Some </a:t>
            </a:r>
            <a:r>
              <a:rPr lang="it-IT" sz="1800" dirty="0"/>
              <a:t>of the nodes, including the general node, may </a:t>
            </a:r>
            <a:r>
              <a:rPr lang="it-IT" sz="1800" dirty="0" smtClean="0"/>
              <a:t>be insane</a:t>
            </a:r>
            <a:r>
              <a:rPr lang="it-IT" sz="1800" dirty="0"/>
              <a:t>. Let </a:t>
            </a:r>
            <a:r>
              <a:rPr lang="it-IT" sz="1800" b="1" dirty="0">
                <a:solidFill>
                  <a:srgbClr val="7030A0"/>
                </a:solidFill>
              </a:rPr>
              <a:t>m</a:t>
            </a:r>
            <a:r>
              <a:rPr lang="it-IT" sz="1800" dirty="0"/>
              <a:t> </a:t>
            </a:r>
            <a:r>
              <a:rPr lang="it-IT" sz="1800" dirty="0" smtClean="0"/>
              <a:t>be </a:t>
            </a:r>
            <a:r>
              <a:rPr lang="it-IT" sz="1800" dirty="0"/>
              <a:t>the maximum number of nodes that are insane. Nodes that </a:t>
            </a:r>
            <a:r>
              <a:rPr lang="it-IT" sz="1800" dirty="0" smtClean="0"/>
              <a:t>are not </a:t>
            </a:r>
            <a:r>
              <a:rPr lang="it-IT" sz="1800" dirty="0"/>
              <a:t>insane are perfect</a:t>
            </a:r>
            <a:r>
              <a:rPr lang="it-IT" sz="1800" dirty="0" smtClean="0"/>
              <a:t>.</a:t>
            </a:r>
          </a:p>
          <a:p>
            <a:r>
              <a:rPr lang="it-IT" sz="1800" b="1" dirty="0"/>
              <a:t>Condition 1</a:t>
            </a:r>
            <a:r>
              <a:rPr lang="it-IT" sz="1800" dirty="0"/>
              <a:t>. When the algorithm </a:t>
            </a:r>
            <a:r>
              <a:rPr lang="it-IT" sz="1800" dirty="0" smtClean="0"/>
              <a:t>stop, </a:t>
            </a:r>
            <a:r>
              <a:rPr lang="it-IT" sz="1800" dirty="0"/>
              <a:t>all perfect lieutenants agree </a:t>
            </a:r>
            <a:r>
              <a:rPr lang="it-IT" sz="1800" dirty="0" smtClean="0"/>
              <a:t>on the </a:t>
            </a:r>
            <a:r>
              <a:rPr lang="it-IT" sz="1800" dirty="0"/>
              <a:t>same value</a:t>
            </a:r>
            <a:r>
              <a:rPr lang="it-IT" sz="1800" dirty="0" smtClean="0"/>
              <a:t>.</a:t>
            </a:r>
          </a:p>
          <a:p>
            <a:r>
              <a:rPr lang="it-IT" sz="1800" b="1" dirty="0"/>
              <a:t>Condition 2</a:t>
            </a:r>
            <a:r>
              <a:rPr lang="it-IT" sz="1800" dirty="0"/>
              <a:t>. If the general is perfect, then all perfect lieutenants agree on </a:t>
            </a:r>
            <a:r>
              <a:rPr lang="it-IT" sz="1800" dirty="0" smtClean="0"/>
              <a:t>the value </a:t>
            </a:r>
            <a:r>
              <a:rPr lang="it-IT" sz="1800" dirty="0"/>
              <a:t>sent by the </a:t>
            </a:r>
            <a:r>
              <a:rPr lang="it-IT" sz="1800" dirty="0" smtClean="0"/>
              <a:t>general</a:t>
            </a:r>
            <a:r>
              <a:rPr lang="it-IT" sz="1800" dirty="0"/>
              <a:t>.</a:t>
            </a:r>
          </a:p>
        </p:txBody>
      </p:sp>
      <p:sp>
        <p:nvSpPr>
          <p:cNvPr id="4" name="Flowchart: Connector 3"/>
          <p:cNvSpPr/>
          <p:nvPr/>
        </p:nvSpPr>
        <p:spPr>
          <a:xfrm>
            <a:off x="1309881" y="3948352"/>
            <a:ext cx="771787" cy="771787"/>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G</a:t>
            </a:r>
            <a:endParaRPr lang="it-IT" sz="4000" b="1" dirty="0">
              <a:solidFill>
                <a:schemeClr val="bg1"/>
              </a:solidFill>
            </a:endParaRPr>
          </a:p>
        </p:txBody>
      </p:sp>
      <p:sp>
        <p:nvSpPr>
          <p:cNvPr id="5" name="Flowchart: Connector 4"/>
          <p:cNvSpPr/>
          <p:nvPr/>
        </p:nvSpPr>
        <p:spPr>
          <a:xfrm>
            <a:off x="1309880" y="5411044"/>
            <a:ext cx="771787" cy="771787"/>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000" b="1" dirty="0" smtClean="0">
                <a:solidFill>
                  <a:schemeClr val="bg1"/>
                </a:solidFill>
              </a:rPr>
              <a:t>j</a:t>
            </a:r>
            <a:endParaRPr lang="it-IT" sz="2000" b="1" dirty="0">
              <a:solidFill>
                <a:schemeClr val="bg1"/>
              </a:solidFill>
            </a:endParaRPr>
          </a:p>
        </p:txBody>
      </p:sp>
      <p:sp>
        <p:nvSpPr>
          <p:cNvPr id="6" name="Flowchart: Connector 5"/>
          <p:cNvSpPr/>
          <p:nvPr/>
        </p:nvSpPr>
        <p:spPr>
          <a:xfrm>
            <a:off x="304601" y="5411043"/>
            <a:ext cx="771787" cy="771787"/>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400" b="1" dirty="0" smtClean="0">
                <a:solidFill>
                  <a:schemeClr val="bg1"/>
                </a:solidFill>
              </a:rPr>
              <a:t>i</a:t>
            </a:r>
            <a:endParaRPr lang="it-IT" sz="2400" b="1" dirty="0">
              <a:solidFill>
                <a:schemeClr val="bg1"/>
              </a:solidFill>
            </a:endParaRPr>
          </a:p>
        </p:txBody>
      </p:sp>
      <p:sp>
        <p:nvSpPr>
          <p:cNvPr id="7" name="Flowchart: Connector 6"/>
          <p:cNvSpPr/>
          <p:nvPr/>
        </p:nvSpPr>
        <p:spPr>
          <a:xfrm>
            <a:off x="2359903" y="5411044"/>
            <a:ext cx="771787" cy="771787"/>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000" b="1" dirty="0" smtClean="0">
                <a:solidFill>
                  <a:schemeClr val="bg1"/>
                </a:solidFill>
              </a:rPr>
              <a:t>k</a:t>
            </a:r>
            <a:endParaRPr lang="it-IT" sz="2000" b="1" dirty="0">
              <a:solidFill>
                <a:schemeClr val="bg1"/>
              </a:solidFill>
            </a:endParaRPr>
          </a:p>
        </p:txBody>
      </p:sp>
      <p:cxnSp>
        <p:nvCxnSpPr>
          <p:cNvPr id="11" name="Straight Arrow Connector 10"/>
          <p:cNvCxnSpPr>
            <a:stCxn id="4" idx="3"/>
            <a:endCxn id="6" idx="7"/>
          </p:cNvCxnSpPr>
          <p:nvPr/>
        </p:nvCxnSpPr>
        <p:spPr>
          <a:xfrm flipH="1">
            <a:off x="963362" y="4607113"/>
            <a:ext cx="459545" cy="9169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4"/>
            <a:endCxn id="5" idx="0"/>
          </p:cNvCxnSpPr>
          <p:nvPr/>
        </p:nvCxnSpPr>
        <p:spPr>
          <a:xfrm flipH="1">
            <a:off x="1695774" y="4720139"/>
            <a:ext cx="1" cy="690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5"/>
            <a:endCxn id="7" idx="1"/>
          </p:cNvCxnSpPr>
          <p:nvPr/>
        </p:nvCxnSpPr>
        <p:spPr>
          <a:xfrm>
            <a:off x="1968642" y="4607113"/>
            <a:ext cx="504287" cy="9169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201711" y="5347685"/>
            <a:ext cx="293670" cy="369332"/>
          </a:xfrm>
          <a:prstGeom prst="rect">
            <a:avLst/>
          </a:prstGeom>
          <a:noFill/>
        </p:spPr>
        <p:txBody>
          <a:bodyPr wrap="none" rtlCol="0">
            <a:spAutoFit/>
          </a:bodyPr>
          <a:lstStyle/>
          <a:p>
            <a:r>
              <a:rPr lang="it-IT" b="1" dirty="0">
                <a:solidFill>
                  <a:schemeClr val="accent2">
                    <a:lumMod val="75000"/>
                  </a:schemeClr>
                </a:solidFill>
              </a:rPr>
              <a:t>v</a:t>
            </a:r>
            <a:endParaRPr lang="it-IT" dirty="0"/>
          </a:p>
        </p:txBody>
      </p:sp>
      <p:sp>
        <p:nvSpPr>
          <p:cNvPr id="22" name="TextBox 21"/>
          <p:cNvSpPr txBox="1"/>
          <p:nvPr/>
        </p:nvSpPr>
        <p:spPr>
          <a:xfrm>
            <a:off x="124181" y="5312252"/>
            <a:ext cx="293670" cy="369332"/>
          </a:xfrm>
          <a:prstGeom prst="rect">
            <a:avLst/>
          </a:prstGeom>
          <a:noFill/>
        </p:spPr>
        <p:txBody>
          <a:bodyPr wrap="none" rtlCol="0">
            <a:spAutoFit/>
          </a:bodyPr>
          <a:lstStyle/>
          <a:p>
            <a:r>
              <a:rPr lang="it-IT" b="1" dirty="0">
                <a:solidFill>
                  <a:schemeClr val="accent2">
                    <a:lumMod val="75000"/>
                  </a:schemeClr>
                </a:solidFill>
              </a:rPr>
              <a:t>v</a:t>
            </a:r>
            <a:endParaRPr lang="it-IT" dirty="0"/>
          </a:p>
        </p:txBody>
      </p:sp>
      <p:sp>
        <p:nvSpPr>
          <p:cNvPr id="23" name="TextBox 22"/>
          <p:cNvSpPr txBox="1"/>
          <p:nvPr/>
        </p:nvSpPr>
        <p:spPr>
          <a:xfrm>
            <a:off x="1140033" y="5329620"/>
            <a:ext cx="293670" cy="369332"/>
          </a:xfrm>
          <a:prstGeom prst="rect">
            <a:avLst/>
          </a:prstGeom>
          <a:noFill/>
        </p:spPr>
        <p:txBody>
          <a:bodyPr wrap="none" rtlCol="0">
            <a:spAutoFit/>
          </a:bodyPr>
          <a:lstStyle/>
          <a:p>
            <a:r>
              <a:rPr lang="it-IT" b="1" dirty="0">
                <a:solidFill>
                  <a:schemeClr val="accent2">
                    <a:lumMod val="75000"/>
                  </a:schemeClr>
                </a:solidFill>
              </a:rPr>
              <a:t>v</a:t>
            </a:r>
            <a:endParaRPr lang="it-IT" dirty="0"/>
          </a:p>
        </p:txBody>
      </p:sp>
      <p:sp>
        <p:nvSpPr>
          <p:cNvPr id="24" name="Flowchart: Connector 23"/>
          <p:cNvSpPr/>
          <p:nvPr/>
        </p:nvSpPr>
        <p:spPr>
          <a:xfrm>
            <a:off x="5066280" y="3974808"/>
            <a:ext cx="771787" cy="771787"/>
          </a:xfrm>
          <a:prstGeom prst="flowChartConnector">
            <a:avLst/>
          </a:prstGeom>
          <a:solidFill>
            <a:srgbClr val="FF00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G</a:t>
            </a:r>
            <a:endParaRPr lang="it-IT" sz="4000" b="1" dirty="0">
              <a:solidFill>
                <a:schemeClr val="bg1"/>
              </a:solidFill>
            </a:endParaRPr>
          </a:p>
        </p:txBody>
      </p:sp>
      <p:sp>
        <p:nvSpPr>
          <p:cNvPr id="25" name="Flowchart: Connector 24"/>
          <p:cNvSpPr/>
          <p:nvPr/>
        </p:nvSpPr>
        <p:spPr>
          <a:xfrm>
            <a:off x="5066279" y="5450307"/>
            <a:ext cx="771787" cy="771787"/>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000" b="1" dirty="0" smtClean="0">
                <a:solidFill>
                  <a:schemeClr val="bg1"/>
                </a:solidFill>
              </a:rPr>
              <a:t>j</a:t>
            </a:r>
            <a:endParaRPr lang="it-IT" sz="2000" b="1" dirty="0">
              <a:solidFill>
                <a:schemeClr val="bg1"/>
              </a:solidFill>
            </a:endParaRPr>
          </a:p>
        </p:txBody>
      </p:sp>
      <p:sp>
        <p:nvSpPr>
          <p:cNvPr id="26" name="Flowchart: Connector 25"/>
          <p:cNvSpPr/>
          <p:nvPr/>
        </p:nvSpPr>
        <p:spPr>
          <a:xfrm>
            <a:off x="4061000" y="5450306"/>
            <a:ext cx="771787" cy="771787"/>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000" b="1" dirty="0" smtClean="0">
                <a:solidFill>
                  <a:schemeClr val="bg1"/>
                </a:solidFill>
              </a:rPr>
              <a:t>i</a:t>
            </a:r>
            <a:endParaRPr lang="it-IT" sz="2000" b="1" dirty="0">
              <a:solidFill>
                <a:schemeClr val="bg1"/>
              </a:solidFill>
            </a:endParaRPr>
          </a:p>
        </p:txBody>
      </p:sp>
      <p:sp>
        <p:nvSpPr>
          <p:cNvPr id="27" name="Flowchart: Connector 26"/>
          <p:cNvSpPr/>
          <p:nvPr/>
        </p:nvSpPr>
        <p:spPr>
          <a:xfrm>
            <a:off x="6116302" y="5450307"/>
            <a:ext cx="771787" cy="771787"/>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000" b="1" dirty="0" smtClean="0">
                <a:solidFill>
                  <a:schemeClr val="bg1"/>
                </a:solidFill>
              </a:rPr>
              <a:t>k</a:t>
            </a:r>
            <a:endParaRPr lang="it-IT" sz="2000" b="1" dirty="0">
              <a:solidFill>
                <a:schemeClr val="bg1"/>
              </a:solidFill>
            </a:endParaRPr>
          </a:p>
        </p:txBody>
      </p:sp>
      <p:cxnSp>
        <p:nvCxnSpPr>
          <p:cNvPr id="28" name="Straight Arrow Connector 27"/>
          <p:cNvCxnSpPr>
            <a:stCxn id="24" idx="3"/>
            <a:endCxn id="26" idx="7"/>
          </p:cNvCxnSpPr>
          <p:nvPr/>
        </p:nvCxnSpPr>
        <p:spPr>
          <a:xfrm flipH="1">
            <a:off x="4719761" y="4633569"/>
            <a:ext cx="459545" cy="929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4" idx="4"/>
            <a:endCxn id="25" idx="0"/>
          </p:cNvCxnSpPr>
          <p:nvPr/>
        </p:nvCxnSpPr>
        <p:spPr>
          <a:xfrm flipH="1">
            <a:off x="5452173" y="4746595"/>
            <a:ext cx="1" cy="703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4" idx="5"/>
          </p:cNvCxnSpPr>
          <p:nvPr/>
        </p:nvCxnSpPr>
        <p:spPr>
          <a:xfrm>
            <a:off x="5725041" y="4633569"/>
            <a:ext cx="633813" cy="845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894631" y="4888542"/>
            <a:ext cx="1184034"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t-IT" sz="1600" b="1" dirty="0" smtClean="0">
                <a:solidFill>
                  <a:schemeClr val="bg1"/>
                </a:solidFill>
              </a:rPr>
              <a:t>v1, v2,...,vq</a:t>
            </a:r>
            <a:endParaRPr lang="it-IT" sz="1600" dirty="0">
              <a:solidFill>
                <a:schemeClr val="bg1"/>
              </a:solidFill>
            </a:endParaRPr>
          </a:p>
        </p:txBody>
      </p:sp>
      <p:sp>
        <p:nvSpPr>
          <p:cNvPr id="32" name="TextBox 31"/>
          <p:cNvSpPr txBox="1"/>
          <p:nvPr/>
        </p:nvSpPr>
        <p:spPr>
          <a:xfrm>
            <a:off x="5966499" y="5386948"/>
            <a:ext cx="292068" cy="369332"/>
          </a:xfrm>
          <a:prstGeom prst="rect">
            <a:avLst/>
          </a:prstGeom>
          <a:noFill/>
        </p:spPr>
        <p:txBody>
          <a:bodyPr wrap="none" rtlCol="0">
            <a:spAutoFit/>
          </a:bodyPr>
          <a:lstStyle/>
          <a:p>
            <a:r>
              <a:rPr lang="it-IT" b="1" dirty="0">
                <a:solidFill>
                  <a:schemeClr val="bg1">
                    <a:lumMod val="50000"/>
                  </a:schemeClr>
                </a:solidFill>
              </a:rPr>
              <a:t>?</a:t>
            </a:r>
            <a:endParaRPr lang="it-IT" dirty="0">
              <a:solidFill>
                <a:schemeClr val="bg1">
                  <a:lumMod val="50000"/>
                </a:schemeClr>
              </a:solidFill>
            </a:endParaRPr>
          </a:p>
        </p:txBody>
      </p:sp>
      <p:sp>
        <p:nvSpPr>
          <p:cNvPr id="35" name="TextBox 34"/>
          <p:cNvSpPr txBox="1"/>
          <p:nvPr/>
        </p:nvSpPr>
        <p:spPr>
          <a:xfrm>
            <a:off x="3880580" y="5343126"/>
            <a:ext cx="293670" cy="369332"/>
          </a:xfrm>
          <a:prstGeom prst="rect">
            <a:avLst/>
          </a:prstGeom>
          <a:noFill/>
        </p:spPr>
        <p:txBody>
          <a:bodyPr wrap="none" rtlCol="0">
            <a:spAutoFit/>
          </a:bodyPr>
          <a:lstStyle/>
          <a:p>
            <a:r>
              <a:rPr lang="it-IT" b="1" dirty="0" smtClean="0">
                <a:solidFill>
                  <a:schemeClr val="bg1">
                    <a:lumMod val="50000"/>
                  </a:schemeClr>
                </a:solidFill>
              </a:rPr>
              <a:t>?</a:t>
            </a:r>
            <a:endParaRPr lang="it-IT" dirty="0">
              <a:solidFill>
                <a:schemeClr val="bg1">
                  <a:lumMod val="50000"/>
                </a:schemeClr>
              </a:solidFill>
            </a:endParaRPr>
          </a:p>
        </p:txBody>
      </p:sp>
      <p:sp>
        <p:nvSpPr>
          <p:cNvPr id="36" name="TextBox 35"/>
          <p:cNvSpPr txBox="1"/>
          <p:nvPr/>
        </p:nvSpPr>
        <p:spPr>
          <a:xfrm>
            <a:off x="4896432" y="5368883"/>
            <a:ext cx="293670" cy="369332"/>
          </a:xfrm>
          <a:prstGeom prst="rect">
            <a:avLst/>
          </a:prstGeom>
          <a:noFill/>
        </p:spPr>
        <p:txBody>
          <a:bodyPr wrap="none" rtlCol="0">
            <a:spAutoFit/>
          </a:bodyPr>
          <a:lstStyle/>
          <a:p>
            <a:r>
              <a:rPr lang="it-IT" b="1" dirty="0">
                <a:solidFill>
                  <a:schemeClr val="bg1">
                    <a:lumMod val="50000"/>
                  </a:schemeClr>
                </a:solidFill>
              </a:rPr>
              <a:t>?</a:t>
            </a:r>
            <a:endParaRPr lang="it-IT" dirty="0">
              <a:solidFill>
                <a:schemeClr val="bg1">
                  <a:lumMod val="50000"/>
                </a:schemeClr>
              </a:solidFill>
            </a:endParaRPr>
          </a:p>
        </p:txBody>
      </p:sp>
      <p:sp>
        <p:nvSpPr>
          <p:cNvPr id="43" name="TextBox 42"/>
          <p:cNvSpPr txBox="1"/>
          <p:nvPr/>
        </p:nvSpPr>
        <p:spPr>
          <a:xfrm>
            <a:off x="1126694" y="4854145"/>
            <a:ext cx="1184034"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it-IT" sz="1600" b="1" dirty="0" smtClean="0">
                <a:solidFill>
                  <a:schemeClr val="bg1"/>
                </a:solidFill>
              </a:rPr>
              <a:t>V</a:t>
            </a:r>
            <a:endParaRPr lang="it-IT" sz="1600" b="1" dirty="0">
              <a:solidFill>
                <a:schemeClr val="bg1"/>
              </a:solidFill>
            </a:endParaRPr>
          </a:p>
        </p:txBody>
      </p:sp>
      <p:sp>
        <p:nvSpPr>
          <p:cNvPr id="44" name="TextBox 43"/>
          <p:cNvSpPr txBox="1"/>
          <p:nvPr/>
        </p:nvSpPr>
        <p:spPr>
          <a:xfrm>
            <a:off x="7035323" y="3823550"/>
            <a:ext cx="5033394" cy="2862322"/>
          </a:xfrm>
          <a:prstGeom prst="rect">
            <a:avLst/>
          </a:prstGeom>
          <a:noFill/>
        </p:spPr>
        <p:txBody>
          <a:bodyPr wrap="square" rtlCol="0">
            <a:spAutoFit/>
          </a:bodyPr>
          <a:lstStyle/>
          <a:p>
            <a:r>
              <a:rPr lang="it-IT" b="1" dirty="0" smtClean="0"/>
              <a:t>Three step</a:t>
            </a:r>
          </a:p>
          <a:p>
            <a:pPr marL="342900" indent="-342900">
              <a:buFont typeface="+mj-lt"/>
              <a:buAutoNum type="alphaLcPeriod"/>
            </a:pPr>
            <a:r>
              <a:rPr lang="it-IT" dirty="0" smtClean="0"/>
              <a:t>Lieutenant L</a:t>
            </a:r>
            <a:r>
              <a:rPr lang="it-IT" sz="1400" dirty="0" smtClean="0"/>
              <a:t>j</a:t>
            </a:r>
            <a:r>
              <a:rPr lang="it-IT" dirty="0" smtClean="0"/>
              <a:t> receives a value from the general.</a:t>
            </a:r>
          </a:p>
          <a:p>
            <a:pPr marL="342900" indent="-342900">
              <a:buFont typeface="+mj-lt"/>
              <a:buAutoNum type="alphaLcPeriod"/>
            </a:pPr>
            <a:r>
              <a:rPr lang="it-IT" dirty="0" smtClean="0"/>
              <a:t>Lieutenants </a:t>
            </a:r>
            <a:r>
              <a:rPr lang="it-IT" dirty="0"/>
              <a:t>exchange the values they received so that they all know the different values </a:t>
            </a:r>
            <a:r>
              <a:rPr lang="it-IT" sz="1400" b="1" dirty="0"/>
              <a:t>v1, v2,...,vq </a:t>
            </a:r>
            <a:r>
              <a:rPr lang="it-IT" dirty="0"/>
              <a:t>that were </a:t>
            </a:r>
            <a:r>
              <a:rPr lang="it-IT" dirty="0" smtClean="0"/>
              <a:t>broadcast by </a:t>
            </a:r>
            <a:r>
              <a:rPr lang="it-IT" dirty="0"/>
              <a:t>the general (</a:t>
            </a:r>
            <a:r>
              <a:rPr lang="it-IT" dirty="0" smtClean="0"/>
              <a:t>tricky step).</a:t>
            </a:r>
          </a:p>
          <a:p>
            <a:pPr marL="342900" indent="-342900">
              <a:buFont typeface="+mj-lt"/>
              <a:buAutoNum type="alphaLcPeriod"/>
            </a:pPr>
            <a:r>
              <a:rPr lang="it-IT" dirty="0" smtClean="0"/>
              <a:t>Once </a:t>
            </a:r>
            <a:r>
              <a:rPr lang="it-IT" dirty="0"/>
              <a:t>L</a:t>
            </a:r>
            <a:r>
              <a:rPr lang="it-IT" sz="1400" dirty="0"/>
              <a:t>j</a:t>
            </a:r>
            <a:r>
              <a:rPr lang="it-IT" dirty="0" smtClean="0"/>
              <a:t> </a:t>
            </a:r>
            <a:r>
              <a:rPr lang="it-IT" dirty="0"/>
              <a:t>knows the list </a:t>
            </a:r>
            <a:r>
              <a:rPr lang="it-IT" sz="1400" b="1" dirty="0"/>
              <a:t>v1, v2,...,vq </a:t>
            </a:r>
            <a:r>
              <a:rPr lang="it-IT" dirty="0" smtClean="0"/>
              <a:t>it </a:t>
            </a:r>
            <a:r>
              <a:rPr lang="it-IT" dirty="0"/>
              <a:t>applies a fixed rule to obtain the single value it will agree on. For instance, they may choose a standard null value, or the average of </a:t>
            </a:r>
            <a:r>
              <a:rPr lang="it-IT" sz="1400" b="1" dirty="0"/>
              <a:t>v1, v2,...,</a:t>
            </a:r>
            <a:r>
              <a:rPr lang="it-IT" sz="1400" b="1" dirty="0" smtClean="0"/>
              <a:t>vq</a:t>
            </a:r>
            <a:r>
              <a:rPr lang="it-IT" dirty="0" smtClean="0"/>
              <a:t>.</a:t>
            </a:r>
            <a:endParaRPr lang="it-IT" dirty="0"/>
          </a:p>
        </p:txBody>
      </p:sp>
      <p:sp>
        <p:nvSpPr>
          <p:cNvPr id="45" name="Right Arrow 44"/>
          <p:cNvSpPr/>
          <p:nvPr/>
        </p:nvSpPr>
        <p:spPr>
          <a:xfrm>
            <a:off x="6358854" y="4720139"/>
            <a:ext cx="609357" cy="1684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89933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6235" y="1545700"/>
            <a:ext cx="5486400" cy="479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olo 1"/>
          <p:cNvSpPr>
            <a:spLocks noGrp="1"/>
          </p:cNvSpPr>
          <p:nvPr>
            <p:ph type="title"/>
          </p:nvPr>
        </p:nvSpPr>
        <p:spPr/>
        <p:txBody>
          <a:bodyPr/>
          <a:lstStyle/>
          <a:p>
            <a:r>
              <a:rPr lang="it-IT" dirty="0">
                <a:solidFill>
                  <a:srgbClr val="2E74B5"/>
                </a:solidFill>
                <a:cs typeface="Times New Roman" panose="02020603050405020304" pitchFamily="18" charset="0"/>
              </a:rPr>
              <a:t>3 Byzantine agreement problem</a:t>
            </a:r>
            <a:endParaRPr lang="it-IT" dirty="0"/>
          </a:p>
        </p:txBody>
      </p:sp>
      <p:sp>
        <p:nvSpPr>
          <p:cNvPr id="3" name="Segnaposto contenuto 2"/>
          <p:cNvSpPr>
            <a:spLocks noGrp="1"/>
          </p:cNvSpPr>
          <p:nvPr>
            <p:ph idx="1"/>
          </p:nvPr>
        </p:nvSpPr>
        <p:spPr>
          <a:xfrm>
            <a:off x="8812635" y="1946655"/>
            <a:ext cx="3182923" cy="4351338"/>
          </a:xfrm>
        </p:spPr>
        <p:txBody>
          <a:bodyPr>
            <a:normAutofit fontScale="85000" lnSpcReduction="20000"/>
          </a:bodyPr>
          <a:lstStyle/>
          <a:p>
            <a:pPr marL="514350" indent="-514350">
              <a:buFont typeface="+mj-lt"/>
              <a:buAutoNum type="arabicPeriod"/>
            </a:pPr>
            <a:r>
              <a:rPr lang="it-IT" dirty="0"/>
              <a:t>The first safeguards is to have lieutenants broadcast, not just the value they receive from the general, but also additional values they receive from other lieutenants</a:t>
            </a:r>
            <a:r>
              <a:rPr lang="it-IT" dirty="0" smtClean="0"/>
              <a:t>.</a:t>
            </a:r>
          </a:p>
          <a:p>
            <a:pPr marL="514350" indent="-514350">
              <a:buFont typeface="+mj-lt"/>
              <a:buAutoNum type="arabicPeriod"/>
            </a:pPr>
            <a:r>
              <a:rPr lang="it-IT" dirty="0"/>
              <a:t>The second safeguard is to put a limit on the time that lieutenants will </a:t>
            </a:r>
            <a:r>
              <a:rPr lang="it-IT" dirty="0" smtClean="0"/>
              <a:t>wait for </a:t>
            </a:r>
            <a:r>
              <a:rPr lang="it-IT" dirty="0"/>
              <a:t>new </a:t>
            </a:r>
            <a:r>
              <a:rPr lang="it-IT" dirty="0" smtClean="0"/>
              <a:t>values.</a:t>
            </a:r>
          </a:p>
        </p:txBody>
      </p:sp>
      <p:sp>
        <p:nvSpPr>
          <p:cNvPr id="5" name="Flowchart: Connector 4"/>
          <p:cNvSpPr/>
          <p:nvPr/>
        </p:nvSpPr>
        <p:spPr>
          <a:xfrm>
            <a:off x="379589" y="3171038"/>
            <a:ext cx="771787" cy="771787"/>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000" b="1" dirty="0" smtClean="0">
                <a:solidFill>
                  <a:schemeClr val="bg1"/>
                </a:solidFill>
              </a:rPr>
              <a:t>j</a:t>
            </a:r>
            <a:endParaRPr lang="it-IT" sz="2000" b="1" dirty="0">
              <a:solidFill>
                <a:schemeClr val="bg1"/>
              </a:solidFill>
            </a:endParaRPr>
          </a:p>
        </p:txBody>
      </p:sp>
      <p:sp>
        <p:nvSpPr>
          <p:cNvPr id="6" name="Flowchart: Connector 5"/>
          <p:cNvSpPr/>
          <p:nvPr/>
        </p:nvSpPr>
        <p:spPr>
          <a:xfrm>
            <a:off x="971050" y="1780184"/>
            <a:ext cx="771787" cy="771787"/>
          </a:xfrm>
          <a:prstGeom prst="flowChartConnector">
            <a:avLst/>
          </a:prstGeom>
          <a:solidFill>
            <a:srgbClr val="FF00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400" b="1" dirty="0" smtClean="0">
                <a:solidFill>
                  <a:schemeClr val="bg1"/>
                </a:solidFill>
              </a:rPr>
              <a:t>i</a:t>
            </a:r>
            <a:endParaRPr lang="it-IT" sz="2400" b="1" dirty="0">
              <a:solidFill>
                <a:schemeClr val="bg1"/>
              </a:solidFill>
            </a:endParaRPr>
          </a:p>
        </p:txBody>
      </p:sp>
      <p:sp>
        <p:nvSpPr>
          <p:cNvPr id="7" name="Flowchart: Connector 6"/>
          <p:cNvSpPr/>
          <p:nvPr/>
        </p:nvSpPr>
        <p:spPr>
          <a:xfrm>
            <a:off x="2036451" y="3171038"/>
            <a:ext cx="771787" cy="771787"/>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000" b="1" dirty="0" smtClean="0">
                <a:solidFill>
                  <a:schemeClr val="bg1"/>
                </a:solidFill>
              </a:rPr>
              <a:t>k</a:t>
            </a:r>
            <a:endParaRPr lang="it-IT" sz="2000" b="1" dirty="0">
              <a:solidFill>
                <a:schemeClr val="bg1"/>
              </a:solidFill>
            </a:endParaRPr>
          </a:p>
        </p:txBody>
      </p:sp>
      <p:cxnSp>
        <p:nvCxnSpPr>
          <p:cNvPr id="9" name="Straight Arrow Connector 8"/>
          <p:cNvCxnSpPr>
            <a:stCxn id="6" idx="3"/>
            <a:endCxn id="5" idx="0"/>
          </p:cNvCxnSpPr>
          <p:nvPr/>
        </p:nvCxnSpPr>
        <p:spPr>
          <a:xfrm flipH="1">
            <a:off x="765483" y="2438945"/>
            <a:ext cx="318593" cy="7320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5"/>
            <a:endCxn id="7" idx="0"/>
          </p:cNvCxnSpPr>
          <p:nvPr/>
        </p:nvCxnSpPr>
        <p:spPr>
          <a:xfrm>
            <a:off x="1629811" y="2438945"/>
            <a:ext cx="792534" cy="7320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79589" y="4562745"/>
            <a:ext cx="2841072" cy="738664"/>
          </a:xfrm>
          <a:prstGeom prst="rect">
            <a:avLst/>
          </a:prstGeom>
        </p:spPr>
        <p:txBody>
          <a:bodyPr wrap="square">
            <a:spAutoFit/>
          </a:bodyPr>
          <a:lstStyle/>
          <a:p>
            <a:r>
              <a:rPr lang="it-IT" sz="2400" b="1" dirty="0">
                <a:solidFill>
                  <a:schemeClr val="accent5">
                    <a:lumMod val="50000"/>
                  </a:schemeClr>
                </a:solidFill>
              </a:rPr>
              <a:t>Assumption N2</a:t>
            </a:r>
          </a:p>
          <a:p>
            <a:r>
              <a:rPr lang="en-US" b="1" dirty="0"/>
              <a:t>Messages are authenticated</a:t>
            </a:r>
            <a:endParaRPr lang="it-IT" dirty="0"/>
          </a:p>
        </p:txBody>
      </p:sp>
      <p:sp>
        <p:nvSpPr>
          <p:cNvPr id="31" name="TextBox 30"/>
          <p:cNvSpPr txBox="1"/>
          <p:nvPr/>
        </p:nvSpPr>
        <p:spPr>
          <a:xfrm>
            <a:off x="212210" y="1361880"/>
            <a:ext cx="771365" cy="584775"/>
          </a:xfrm>
          <a:prstGeom prst="rect">
            <a:avLst/>
          </a:prstGeom>
          <a:noFill/>
        </p:spPr>
        <p:txBody>
          <a:bodyPr wrap="none" rtlCol="0">
            <a:spAutoFit/>
          </a:bodyPr>
          <a:lstStyle/>
          <a:p>
            <a:r>
              <a:rPr lang="it-IT" sz="3200" dirty="0" smtClean="0">
                <a:solidFill>
                  <a:schemeClr val="bg1">
                    <a:lumMod val="50000"/>
                  </a:schemeClr>
                </a:solidFill>
              </a:rPr>
              <a:t>Ex1</a:t>
            </a:r>
            <a:endParaRPr lang="it-IT" sz="3200" dirty="0">
              <a:solidFill>
                <a:schemeClr val="bg1">
                  <a:lumMod val="50000"/>
                </a:schemeClr>
              </a:solidFill>
            </a:endParaRPr>
          </a:p>
        </p:txBody>
      </p:sp>
      <p:cxnSp>
        <p:nvCxnSpPr>
          <p:cNvPr id="33" name="Straight Connector 32"/>
          <p:cNvCxnSpPr/>
          <p:nvPr/>
        </p:nvCxnSpPr>
        <p:spPr>
          <a:xfrm>
            <a:off x="3338819" y="1887523"/>
            <a:ext cx="0" cy="0"/>
          </a:xfrm>
          <a:prstGeom prst="line">
            <a:avLst/>
          </a:prstGeom>
        </p:spPr>
        <p:style>
          <a:lnRef idx="1">
            <a:schemeClr val="accent3"/>
          </a:lnRef>
          <a:fillRef idx="0">
            <a:schemeClr val="accent3"/>
          </a:fillRef>
          <a:effectRef idx="0">
            <a:schemeClr val="accent3"/>
          </a:effectRef>
          <a:fontRef idx="minor">
            <a:schemeClr val="tx1"/>
          </a:fontRef>
        </p:style>
      </p:cxnSp>
      <p:sp>
        <p:nvSpPr>
          <p:cNvPr id="36" name="TextBox 35"/>
          <p:cNvSpPr txBox="1"/>
          <p:nvPr/>
        </p:nvSpPr>
        <p:spPr>
          <a:xfrm>
            <a:off x="3411935" y="1366524"/>
            <a:ext cx="771365" cy="584775"/>
          </a:xfrm>
          <a:prstGeom prst="rect">
            <a:avLst/>
          </a:prstGeom>
          <a:noFill/>
        </p:spPr>
        <p:txBody>
          <a:bodyPr wrap="none" rtlCol="0">
            <a:spAutoFit/>
          </a:bodyPr>
          <a:lstStyle/>
          <a:p>
            <a:r>
              <a:rPr lang="it-IT" sz="3200" dirty="0" smtClean="0">
                <a:solidFill>
                  <a:schemeClr val="bg1">
                    <a:lumMod val="50000"/>
                  </a:schemeClr>
                </a:solidFill>
              </a:rPr>
              <a:t>Ex2</a:t>
            </a:r>
            <a:endParaRPr lang="it-IT" sz="3200" dirty="0">
              <a:solidFill>
                <a:schemeClr val="bg1">
                  <a:lumMod val="50000"/>
                </a:schemeClr>
              </a:solidFill>
            </a:endParaRPr>
          </a:p>
        </p:txBody>
      </p:sp>
      <p:sp>
        <p:nvSpPr>
          <p:cNvPr id="37" name="Flowchart: Connector 36"/>
          <p:cNvSpPr/>
          <p:nvPr/>
        </p:nvSpPr>
        <p:spPr>
          <a:xfrm>
            <a:off x="2634599" y="1671045"/>
            <a:ext cx="432956" cy="432956"/>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4000" b="1" dirty="0" smtClean="0">
                <a:solidFill>
                  <a:schemeClr val="bg1"/>
                </a:solidFill>
              </a:rPr>
              <a:t>G</a:t>
            </a:r>
            <a:endParaRPr lang="it-IT" sz="4000" b="1" dirty="0">
              <a:solidFill>
                <a:schemeClr val="bg1"/>
              </a:solidFill>
            </a:endParaRPr>
          </a:p>
        </p:txBody>
      </p:sp>
      <p:cxnSp>
        <p:nvCxnSpPr>
          <p:cNvPr id="39" name="Straight Arrow Connector 38"/>
          <p:cNvCxnSpPr>
            <a:stCxn id="37" idx="2"/>
            <a:endCxn id="6" idx="6"/>
          </p:cNvCxnSpPr>
          <p:nvPr/>
        </p:nvCxnSpPr>
        <p:spPr>
          <a:xfrm flipH="1">
            <a:off x="1742837" y="1887523"/>
            <a:ext cx="891762" cy="278555"/>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42" name="TextBox 41"/>
          <p:cNvSpPr txBox="1"/>
          <p:nvPr/>
        </p:nvSpPr>
        <p:spPr>
          <a:xfrm>
            <a:off x="683644" y="2620325"/>
            <a:ext cx="433132"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it-IT" dirty="0" smtClean="0"/>
              <a:t>V1</a:t>
            </a:r>
            <a:endParaRPr lang="it-IT" sz="1400" dirty="0"/>
          </a:p>
        </p:txBody>
      </p:sp>
      <p:sp>
        <p:nvSpPr>
          <p:cNvPr id="43" name="TextBox 42"/>
          <p:cNvSpPr txBox="1"/>
          <p:nvPr/>
        </p:nvSpPr>
        <p:spPr>
          <a:xfrm>
            <a:off x="1871484" y="2620325"/>
            <a:ext cx="433132"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it-IT" dirty="0" smtClean="0"/>
              <a:t>V2</a:t>
            </a:r>
            <a:endParaRPr lang="it-IT" sz="1400" dirty="0"/>
          </a:p>
        </p:txBody>
      </p:sp>
      <p:sp>
        <p:nvSpPr>
          <p:cNvPr id="40" name="Rectangle 39"/>
          <p:cNvSpPr/>
          <p:nvPr/>
        </p:nvSpPr>
        <p:spPr>
          <a:xfrm>
            <a:off x="1100854" y="3185199"/>
            <a:ext cx="1280479" cy="307777"/>
          </a:xfrm>
          <a:prstGeom prst="rect">
            <a:avLst/>
          </a:prstGeom>
        </p:spPr>
        <p:txBody>
          <a:bodyPr wrap="square">
            <a:spAutoFit/>
          </a:bodyPr>
          <a:lstStyle/>
          <a:p>
            <a:r>
              <a:rPr lang="it-IT" sz="1400" b="1" dirty="0"/>
              <a:t>v1, v2,...,vq</a:t>
            </a:r>
            <a:endParaRPr lang="it-IT" sz="1400" dirty="0"/>
          </a:p>
        </p:txBody>
      </p:sp>
      <p:sp>
        <p:nvSpPr>
          <p:cNvPr id="46" name="Flowchart: Connector 45"/>
          <p:cNvSpPr/>
          <p:nvPr/>
        </p:nvSpPr>
        <p:spPr>
          <a:xfrm>
            <a:off x="2381333" y="5300975"/>
            <a:ext cx="771787" cy="772221"/>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sz="2000" b="1" dirty="0">
              <a:solidFill>
                <a:schemeClr val="bg1"/>
              </a:solidFill>
            </a:endParaRPr>
          </a:p>
        </p:txBody>
      </p:sp>
      <p:sp>
        <p:nvSpPr>
          <p:cNvPr id="47" name="Flowchart: Connector 46"/>
          <p:cNvSpPr/>
          <p:nvPr/>
        </p:nvSpPr>
        <p:spPr>
          <a:xfrm>
            <a:off x="415422" y="5300975"/>
            <a:ext cx="771787" cy="771787"/>
          </a:xfrm>
          <a:prstGeom prst="flowChartConnector">
            <a:avLst/>
          </a:prstGeom>
          <a:solidFill>
            <a:srgbClr val="FF00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4000" b="1" dirty="0" smtClean="0">
                <a:solidFill>
                  <a:schemeClr val="bg1"/>
                </a:solidFill>
              </a:rPr>
              <a:t>L</a:t>
            </a:r>
            <a:r>
              <a:rPr lang="it-IT" sz="2400" b="1" dirty="0" smtClean="0">
                <a:solidFill>
                  <a:schemeClr val="bg1"/>
                </a:solidFill>
              </a:rPr>
              <a:t>i</a:t>
            </a:r>
            <a:endParaRPr lang="it-IT" sz="2400" b="1" dirty="0">
              <a:solidFill>
                <a:schemeClr val="bg1"/>
              </a:solidFill>
            </a:endParaRPr>
          </a:p>
        </p:txBody>
      </p:sp>
      <p:cxnSp>
        <p:nvCxnSpPr>
          <p:cNvPr id="48" name="Straight Arrow Connector 47"/>
          <p:cNvCxnSpPr>
            <a:stCxn id="47" idx="6"/>
            <a:endCxn id="46" idx="2"/>
          </p:cNvCxnSpPr>
          <p:nvPr/>
        </p:nvCxnSpPr>
        <p:spPr>
          <a:xfrm>
            <a:off x="1187209" y="5686869"/>
            <a:ext cx="1194124" cy="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313732" y="5536301"/>
            <a:ext cx="854721"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it-IT" dirty="0" smtClean="0"/>
              <a:t>V1:G:L</a:t>
            </a:r>
            <a:r>
              <a:rPr lang="it-IT" sz="1400" dirty="0" smtClean="0"/>
              <a:t>i</a:t>
            </a:r>
            <a:endParaRPr lang="it-IT" sz="1400" dirty="0"/>
          </a:p>
        </p:txBody>
      </p:sp>
      <p:sp>
        <p:nvSpPr>
          <p:cNvPr id="53" name="TextBox 52"/>
          <p:cNvSpPr txBox="1"/>
          <p:nvPr/>
        </p:nvSpPr>
        <p:spPr>
          <a:xfrm>
            <a:off x="2424183" y="5448135"/>
            <a:ext cx="746144" cy="738664"/>
          </a:xfrm>
          <a:prstGeom prst="rect">
            <a:avLst/>
          </a:prstGeom>
          <a:noFill/>
        </p:spPr>
        <p:txBody>
          <a:bodyPr wrap="square" rtlCol="0">
            <a:spAutoFit/>
          </a:bodyPr>
          <a:lstStyle/>
          <a:p>
            <a:r>
              <a:rPr lang="it-IT" sz="2400" b="1" dirty="0">
                <a:solidFill>
                  <a:schemeClr val="bg1"/>
                </a:solidFill>
              </a:rPr>
              <a:t>L</a:t>
            </a:r>
            <a:r>
              <a:rPr lang="it-IT" sz="1600" b="1" dirty="0">
                <a:solidFill>
                  <a:schemeClr val="bg1"/>
                </a:solidFill>
              </a:rPr>
              <a:t>j</a:t>
            </a:r>
            <a:r>
              <a:rPr lang="it-IT" sz="2000" b="1" dirty="0">
                <a:solidFill>
                  <a:schemeClr val="bg1"/>
                </a:solidFill>
              </a:rPr>
              <a:t>/</a:t>
            </a:r>
            <a:r>
              <a:rPr lang="it-IT" sz="2400" b="1" dirty="0">
                <a:solidFill>
                  <a:schemeClr val="bg1"/>
                </a:solidFill>
              </a:rPr>
              <a:t>L</a:t>
            </a:r>
            <a:r>
              <a:rPr lang="it-IT" sz="1600" b="1" dirty="0">
                <a:solidFill>
                  <a:schemeClr val="bg1"/>
                </a:solidFill>
              </a:rPr>
              <a:t>K</a:t>
            </a:r>
          </a:p>
          <a:p>
            <a:endParaRPr lang="it-IT" dirty="0"/>
          </a:p>
        </p:txBody>
      </p:sp>
      <p:sp>
        <p:nvSpPr>
          <p:cNvPr id="55" name="TextBox 54"/>
          <p:cNvSpPr txBox="1"/>
          <p:nvPr/>
        </p:nvSpPr>
        <p:spPr>
          <a:xfrm>
            <a:off x="379589" y="4261391"/>
            <a:ext cx="960519" cy="369332"/>
          </a:xfrm>
          <a:prstGeom prst="rect">
            <a:avLst/>
          </a:prstGeom>
          <a:noFill/>
        </p:spPr>
        <p:txBody>
          <a:bodyPr wrap="none" rtlCol="0">
            <a:spAutoFit/>
          </a:bodyPr>
          <a:lstStyle/>
          <a:p>
            <a:r>
              <a:rPr lang="it-IT" dirty="0" smtClean="0"/>
              <a:t>Solution</a:t>
            </a:r>
            <a:endParaRPr lang="it-IT" dirty="0"/>
          </a:p>
        </p:txBody>
      </p:sp>
      <p:cxnSp>
        <p:nvCxnSpPr>
          <p:cNvPr id="57" name="Straight Connector 56"/>
          <p:cNvCxnSpPr/>
          <p:nvPr/>
        </p:nvCxnSpPr>
        <p:spPr>
          <a:xfrm>
            <a:off x="3326235" y="1451295"/>
            <a:ext cx="0" cy="4621467"/>
          </a:xfrm>
          <a:prstGeom prst="line">
            <a:avLst/>
          </a:prstGeom>
        </p:spPr>
        <p:style>
          <a:lnRef idx="1">
            <a:schemeClr val="accent3"/>
          </a:lnRef>
          <a:fillRef idx="0">
            <a:schemeClr val="accent3"/>
          </a:fillRef>
          <a:effectRef idx="0">
            <a:schemeClr val="accent3"/>
          </a:effectRef>
          <a:fontRef idx="minor">
            <a:schemeClr val="tx1"/>
          </a:fontRef>
        </p:style>
      </p:cxnSp>
      <p:sp>
        <p:nvSpPr>
          <p:cNvPr id="29" name="TextBox 28"/>
          <p:cNvSpPr txBox="1"/>
          <p:nvPr/>
        </p:nvSpPr>
        <p:spPr>
          <a:xfrm>
            <a:off x="8811903" y="1451295"/>
            <a:ext cx="960519" cy="369332"/>
          </a:xfrm>
          <a:prstGeom prst="rect">
            <a:avLst/>
          </a:prstGeom>
          <a:noFill/>
        </p:spPr>
        <p:txBody>
          <a:bodyPr wrap="none" rtlCol="0">
            <a:spAutoFit/>
          </a:bodyPr>
          <a:lstStyle/>
          <a:p>
            <a:r>
              <a:rPr lang="it-IT" dirty="0" smtClean="0"/>
              <a:t>Solution</a:t>
            </a:r>
            <a:endParaRPr lang="it-IT" dirty="0"/>
          </a:p>
        </p:txBody>
      </p:sp>
    </p:spTree>
    <p:extLst>
      <p:ext uri="{BB962C8B-B14F-4D97-AF65-F5344CB8AC3E}">
        <p14:creationId xmlns:p14="http://schemas.microsoft.com/office/powerpoint/2010/main" val="3116214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2E74B5"/>
                </a:solidFill>
                <a:cs typeface="Times New Roman" panose="02020603050405020304" pitchFamily="18" charset="0"/>
              </a:rPr>
              <a:t>3 Byzantine agreement problem</a:t>
            </a:r>
            <a:endParaRPr lang="it-IT" dirty="0"/>
          </a:p>
        </p:txBody>
      </p:sp>
      <p:sp>
        <p:nvSpPr>
          <p:cNvPr id="3" name="Segnaposto contenuto 2"/>
          <p:cNvSpPr>
            <a:spLocks noGrp="1"/>
          </p:cNvSpPr>
          <p:nvPr>
            <p:ph idx="1"/>
          </p:nvPr>
        </p:nvSpPr>
        <p:spPr>
          <a:xfrm>
            <a:off x="863367" y="2927758"/>
            <a:ext cx="10515600" cy="3691156"/>
          </a:xfrm>
        </p:spPr>
        <p:txBody>
          <a:bodyPr>
            <a:normAutofit fontScale="85000" lnSpcReduction="20000"/>
          </a:bodyPr>
          <a:lstStyle/>
          <a:p>
            <a:pPr marL="0" indent="0">
              <a:buNone/>
            </a:pPr>
            <a:r>
              <a:rPr lang="it-IT" dirty="0"/>
              <a:t>If a lieutenant L</a:t>
            </a:r>
            <a:r>
              <a:rPr lang="it-IT" sz="2200" dirty="0"/>
              <a:t>i</a:t>
            </a:r>
            <a:r>
              <a:rPr lang="it-IT" dirty="0"/>
              <a:t> has not received a value from the general by time </a:t>
            </a:r>
            <a:r>
              <a:rPr lang="it-IT" b="1" dirty="0" smtClean="0"/>
              <a:t>α</a:t>
            </a:r>
            <a:r>
              <a:rPr lang="it-IT" b="1" dirty="0"/>
              <a:t>­­­</a:t>
            </a:r>
            <a:r>
              <a:rPr lang="it-IT" sz="1400" b="1" dirty="0"/>
              <a:t>0  </a:t>
            </a:r>
            <a:r>
              <a:rPr lang="it-IT" dirty="0"/>
              <a:t>+ </a:t>
            </a:r>
            <a:r>
              <a:rPr lang="en-US" b="1" dirty="0"/>
              <a:t>T</a:t>
            </a:r>
            <a:r>
              <a:rPr lang="en-US" sz="2000" b="1" dirty="0"/>
              <a:t>d</a:t>
            </a:r>
            <a:r>
              <a:rPr lang="it-IT" dirty="0"/>
              <a:t> + </a:t>
            </a:r>
            <a:r>
              <a:rPr lang="en-US" b="1" dirty="0"/>
              <a:t>ꞇ</a:t>
            </a:r>
            <a:r>
              <a:rPr lang="it-IT" dirty="0"/>
              <a:t> + </a:t>
            </a:r>
            <a:r>
              <a:rPr lang="en-US" b="1" dirty="0" smtClean="0"/>
              <a:t>T</a:t>
            </a:r>
            <a:r>
              <a:rPr lang="en-US" sz="2000" b="1" dirty="0" smtClean="0"/>
              <a:t>s </a:t>
            </a:r>
            <a:r>
              <a:rPr lang="it-IT" dirty="0"/>
              <a:t>(on its clock</a:t>
            </a:r>
            <a:r>
              <a:rPr lang="it-IT" dirty="0" smtClean="0"/>
              <a:t>), </a:t>
            </a:r>
            <a:r>
              <a:rPr lang="it-IT" dirty="0"/>
              <a:t>then L</a:t>
            </a:r>
            <a:r>
              <a:rPr lang="it-IT" sz="2200" dirty="0"/>
              <a:t>i</a:t>
            </a:r>
            <a:r>
              <a:rPr lang="it-IT" dirty="0"/>
              <a:t> knows that the general is insane and can safely ignore any future messages from the general</a:t>
            </a:r>
            <a:r>
              <a:rPr lang="it-IT" dirty="0" smtClean="0"/>
              <a:t>. </a:t>
            </a:r>
            <a:r>
              <a:rPr lang="it-IT" dirty="0"/>
              <a:t>Similarly, L</a:t>
            </a:r>
            <a:r>
              <a:rPr lang="it-IT" sz="2000" dirty="0"/>
              <a:t>i</a:t>
            </a:r>
            <a:r>
              <a:rPr lang="it-IT" dirty="0"/>
              <a:t> can ignore messages of the form V</a:t>
            </a:r>
            <a:r>
              <a:rPr lang="it-IT" sz="2000" dirty="0"/>
              <a:t>k</a:t>
            </a:r>
            <a:r>
              <a:rPr lang="it-IT" dirty="0"/>
              <a:t>:G:L</a:t>
            </a:r>
            <a:r>
              <a:rPr lang="it-IT" sz="2000" dirty="0"/>
              <a:t>j</a:t>
            </a:r>
            <a:r>
              <a:rPr lang="it-IT" dirty="0"/>
              <a:t> received after time </a:t>
            </a:r>
            <a:r>
              <a:rPr lang="it-IT" b="1" dirty="0"/>
              <a:t>α­­­</a:t>
            </a:r>
            <a:r>
              <a:rPr lang="it-IT" sz="1400" b="1" dirty="0"/>
              <a:t>0  </a:t>
            </a:r>
            <a:r>
              <a:rPr lang="it-IT" dirty="0"/>
              <a:t>+ </a:t>
            </a:r>
            <a:r>
              <a:rPr lang="en-US" b="1" dirty="0"/>
              <a:t>ꞇ</a:t>
            </a:r>
            <a:r>
              <a:rPr lang="it-IT" dirty="0"/>
              <a:t> + 2(</a:t>
            </a:r>
            <a:r>
              <a:rPr lang="en-US" b="1" dirty="0"/>
              <a:t>T</a:t>
            </a:r>
            <a:r>
              <a:rPr lang="en-US" sz="2000" b="1" dirty="0"/>
              <a:t>d</a:t>
            </a:r>
            <a:r>
              <a:rPr lang="it-IT" dirty="0"/>
              <a:t> + </a:t>
            </a:r>
            <a:r>
              <a:rPr lang="en-US" b="1" dirty="0"/>
              <a:t>T</a:t>
            </a:r>
            <a:r>
              <a:rPr lang="en-US" sz="2000" b="1" dirty="0"/>
              <a:t>s</a:t>
            </a:r>
            <a:r>
              <a:rPr lang="it-IT" dirty="0"/>
              <a:t>). </a:t>
            </a:r>
            <a:r>
              <a:rPr lang="it-IT" dirty="0" smtClean="0"/>
              <a:t>In general </a:t>
            </a:r>
            <a:r>
              <a:rPr lang="it-IT" dirty="0"/>
              <a:t>L</a:t>
            </a:r>
            <a:r>
              <a:rPr lang="it-IT" sz="2000" dirty="0"/>
              <a:t>i</a:t>
            </a:r>
            <a:r>
              <a:rPr lang="it-IT" dirty="0"/>
              <a:t>, can ignore any message of the form V</a:t>
            </a:r>
            <a:r>
              <a:rPr lang="it-IT" sz="2000" dirty="0"/>
              <a:t>k</a:t>
            </a:r>
            <a:r>
              <a:rPr lang="it-IT" dirty="0"/>
              <a:t>:G:L</a:t>
            </a:r>
            <a:r>
              <a:rPr lang="it-IT" sz="2000" dirty="0"/>
              <a:t>1:</a:t>
            </a:r>
            <a:r>
              <a:rPr lang="it-IT" dirty="0"/>
              <a:t>L</a:t>
            </a:r>
            <a:r>
              <a:rPr lang="it-IT" sz="1600" dirty="0"/>
              <a:t>2</a:t>
            </a:r>
            <a:r>
              <a:rPr lang="it-IT" dirty="0"/>
              <a:t>:...:L</a:t>
            </a:r>
            <a:r>
              <a:rPr lang="it-IT" sz="2000" dirty="0"/>
              <a:t>p</a:t>
            </a:r>
            <a:r>
              <a:rPr lang="it-IT" sz="1600" dirty="0"/>
              <a:t>, </a:t>
            </a:r>
            <a:r>
              <a:rPr lang="it-IT" dirty="0"/>
              <a:t>if it arrives after time </a:t>
            </a:r>
            <a:r>
              <a:rPr lang="it-IT" b="1" dirty="0"/>
              <a:t>α­­­</a:t>
            </a:r>
            <a:r>
              <a:rPr lang="it-IT" sz="1400" b="1" dirty="0"/>
              <a:t>0 </a:t>
            </a:r>
            <a:r>
              <a:rPr lang="it-IT" dirty="0"/>
              <a:t>+ </a:t>
            </a:r>
            <a:r>
              <a:rPr lang="en-US" b="1" dirty="0"/>
              <a:t>ꞇ</a:t>
            </a:r>
            <a:r>
              <a:rPr lang="it-IT" dirty="0"/>
              <a:t> + (p +1)(</a:t>
            </a:r>
            <a:r>
              <a:rPr lang="en-US" b="1" dirty="0"/>
              <a:t>T</a:t>
            </a:r>
            <a:r>
              <a:rPr lang="en-US" sz="2000" b="1" dirty="0"/>
              <a:t>d</a:t>
            </a:r>
            <a:r>
              <a:rPr lang="it-IT" dirty="0"/>
              <a:t> + </a:t>
            </a:r>
            <a:r>
              <a:rPr lang="en-US" b="1" dirty="0"/>
              <a:t>T</a:t>
            </a:r>
            <a:r>
              <a:rPr lang="en-US" sz="2000" b="1" dirty="0"/>
              <a:t>s</a:t>
            </a:r>
            <a:r>
              <a:rPr lang="it-IT" dirty="0"/>
              <a:t>). </a:t>
            </a:r>
            <a:endParaRPr lang="it-IT" dirty="0" smtClean="0"/>
          </a:p>
          <a:p>
            <a:pPr marL="0" indent="0">
              <a:buNone/>
            </a:pPr>
            <a:r>
              <a:rPr lang="it-IT" dirty="0" smtClean="0"/>
              <a:t>At </a:t>
            </a:r>
            <a:r>
              <a:rPr lang="it-IT" dirty="0"/>
              <a:t>time </a:t>
            </a:r>
            <a:r>
              <a:rPr lang="it-IT" b="1" dirty="0"/>
              <a:t>α­­­</a:t>
            </a:r>
            <a:r>
              <a:rPr lang="it-IT" sz="1400" b="1" dirty="0"/>
              <a:t>0 </a:t>
            </a:r>
            <a:r>
              <a:rPr lang="it-IT" dirty="0"/>
              <a:t>+ </a:t>
            </a:r>
            <a:r>
              <a:rPr lang="en-US" b="1" dirty="0"/>
              <a:t>ꞇ</a:t>
            </a:r>
            <a:r>
              <a:rPr lang="it-IT" dirty="0"/>
              <a:t> + (m +1)(</a:t>
            </a:r>
            <a:r>
              <a:rPr lang="en-US" b="1" dirty="0"/>
              <a:t>T</a:t>
            </a:r>
            <a:r>
              <a:rPr lang="en-US" sz="2000" b="1" dirty="0"/>
              <a:t>d</a:t>
            </a:r>
            <a:r>
              <a:rPr lang="it-IT" dirty="0"/>
              <a:t> + </a:t>
            </a:r>
            <a:r>
              <a:rPr lang="en-US" b="1" dirty="0"/>
              <a:t>T</a:t>
            </a:r>
            <a:r>
              <a:rPr lang="en-US" sz="2000" b="1" dirty="0"/>
              <a:t>s</a:t>
            </a:r>
            <a:r>
              <a:rPr lang="it-IT" dirty="0" smtClean="0"/>
              <a:t>), </a:t>
            </a:r>
            <a:r>
              <a:rPr lang="it-IT" dirty="0"/>
              <a:t>L</a:t>
            </a:r>
            <a:r>
              <a:rPr lang="it-IT" sz="2200" dirty="0"/>
              <a:t>i</a:t>
            </a:r>
            <a:r>
              <a:rPr lang="it-IT" dirty="0"/>
              <a:t> can ignore all messages of the form V</a:t>
            </a:r>
            <a:r>
              <a:rPr lang="it-IT" sz="2000" dirty="0"/>
              <a:t>k</a:t>
            </a:r>
            <a:r>
              <a:rPr lang="it-IT" dirty="0"/>
              <a:t>:G:L</a:t>
            </a:r>
            <a:r>
              <a:rPr lang="it-IT" sz="2000" dirty="0"/>
              <a:t>1:</a:t>
            </a:r>
            <a:r>
              <a:rPr lang="it-IT" dirty="0"/>
              <a:t>L</a:t>
            </a:r>
            <a:r>
              <a:rPr lang="it-IT" sz="1600" dirty="0"/>
              <a:t>2</a:t>
            </a:r>
            <a:r>
              <a:rPr lang="it-IT" dirty="0"/>
              <a:t>:...:L</a:t>
            </a:r>
            <a:r>
              <a:rPr lang="it-IT" sz="2000" dirty="0"/>
              <a:t>p</a:t>
            </a:r>
            <a:r>
              <a:rPr lang="it-IT" sz="1600" dirty="0"/>
              <a:t>, </a:t>
            </a:r>
            <a:r>
              <a:rPr lang="it-IT" dirty="0"/>
              <a:t>where p≤m is the maximum number of insane nodes. However, L</a:t>
            </a:r>
            <a:r>
              <a:rPr lang="it-IT" sz="2000" dirty="0"/>
              <a:t>i</a:t>
            </a:r>
            <a:r>
              <a:rPr lang="it-IT" dirty="0"/>
              <a:t> can also ignore messages where </a:t>
            </a:r>
            <a:r>
              <a:rPr lang="it-IT" dirty="0" smtClean="0"/>
              <a:t>p&gt;m</a:t>
            </a:r>
            <a:r>
              <a:rPr lang="it-IT" dirty="0"/>
              <a:t>, for the following reason. If the general is perfect, then L</a:t>
            </a:r>
            <a:r>
              <a:rPr lang="it-IT" sz="2200" dirty="0"/>
              <a:t>i</a:t>
            </a:r>
            <a:r>
              <a:rPr lang="it-IT" dirty="0"/>
              <a:t> would have received the value V</a:t>
            </a:r>
            <a:r>
              <a:rPr lang="it-IT" sz="2000" dirty="0"/>
              <a:t>k</a:t>
            </a:r>
            <a:r>
              <a:rPr lang="it-IT" dirty="0"/>
              <a:t> by time </a:t>
            </a:r>
            <a:r>
              <a:rPr lang="it-IT" b="1" dirty="0"/>
              <a:t>α­­­</a:t>
            </a:r>
            <a:r>
              <a:rPr lang="it-IT" sz="1400" b="1" dirty="0"/>
              <a:t>0  </a:t>
            </a:r>
            <a:r>
              <a:rPr lang="it-IT" dirty="0"/>
              <a:t>+ </a:t>
            </a:r>
            <a:r>
              <a:rPr lang="en-US" b="1" dirty="0"/>
              <a:t>ꞇ</a:t>
            </a:r>
            <a:r>
              <a:rPr lang="it-IT" dirty="0"/>
              <a:t> + (</a:t>
            </a:r>
            <a:r>
              <a:rPr lang="en-US" b="1" dirty="0"/>
              <a:t>T</a:t>
            </a:r>
            <a:r>
              <a:rPr lang="en-US" sz="2000" b="1" dirty="0"/>
              <a:t>d</a:t>
            </a:r>
            <a:r>
              <a:rPr lang="it-IT" dirty="0"/>
              <a:t> + </a:t>
            </a:r>
            <a:r>
              <a:rPr lang="en-US" b="1" dirty="0"/>
              <a:t>T</a:t>
            </a:r>
            <a:r>
              <a:rPr lang="en-US" sz="2000" b="1" dirty="0"/>
              <a:t>s</a:t>
            </a:r>
            <a:r>
              <a:rPr lang="it-IT" dirty="0"/>
              <a:t>). If the general is not perfect, then the first of the two perfect lieutenants in L</a:t>
            </a:r>
            <a:r>
              <a:rPr lang="it-IT" sz="2000" dirty="0"/>
              <a:t>1</a:t>
            </a:r>
            <a:r>
              <a:rPr lang="it-IT" dirty="0"/>
              <a:t>,...,L</a:t>
            </a:r>
            <a:r>
              <a:rPr lang="it-IT" sz="2000" dirty="0"/>
              <a:t>p</a:t>
            </a:r>
            <a:r>
              <a:rPr lang="it-IT" dirty="0"/>
              <a:t>, would have sent V</a:t>
            </a:r>
            <a:r>
              <a:rPr lang="it-IT" sz="2100" dirty="0"/>
              <a:t>k</a:t>
            </a:r>
            <a:r>
              <a:rPr lang="it-IT" dirty="0"/>
              <a:t> to L</a:t>
            </a:r>
            <a:r>
              <a:rPr lang="it-IT" sz="2200" dirty="0"/>
              <a:t>i</a:t>
            </a:r>
            <a:r>
              <a:rPr lang="it-IT" dirty="0"/>
              <a:t> before </a:t>
            </a:r>
            <a:r>
              <a:rPr lang="it-IT" b="1" dirty="0"/>
              <a:t>α­­­</a:t>
            </a:r>
            <a:r>
              <a:rPr lang="it-IT" sz="1400" b="1" dirty="0"/>
              <a:t>0 </a:t>
            </a:r>
            <a:r>
              <a:rPr lang="it-IT" dirty="0"/>
              <a:t>+ </a:t>
            </a:r>
            <a:r>
              <a:rPr lang="en-US" b="1" dirty="0"/>
              <a:t>ꞇ</a:t>
            </a:r>
            <a:r>
              <a:rPr lang="it-IT" dirty="0"/>
              <a:t> + (m +1)(</a:t>
            </a:r>
            <a:r>
              <a:rPr lang="en-US" b="1" dirty="0"/>
              <a:t>T</a:t>
            </a:r>
            <a:r>
              <a:rPr lang="en-US" sz="2000" b="1" dirty="0"/>
              <a:t>d</a:t>
            </a:r>
            <a:r>
              <a:rPr lang="it-IT" dirty="0"/>
              <a:t> + </a:t>
            </a:r>
            <a:r>
              <a:rPr lang="en-US" b="1" dirty="0"/>
              <a:t>T</a:t>
            </a:r>
            <a:r>
              <a:rPr lang="en-US" sz="2000" b="1" dirty="0"/>
              <a:t>s</a:t>
            </a:r>
            <a:r>
              <a:rPr lang="it-IT" dirty="0"/>
              <a:t>). (In the </a:t>
            </a:r>
            <a:r>
              <a:rPr lang="it-IT" dirty="0">
                <a:solidFill>
                  <a:srgbClr val="FF0000"/>
                </a:solidFill>
              </a:rPr>
              <a:t>worst case</a:t>
            </a:r>
            <a:r>
              <a:rPr lang="it-IT" dirty="0"/>
              <a:t>, L</a:t>
            </a:r>
            <a:r>
              <a:rPr lang="it-IT" sz="2600" dirty="0"/>
              <a:t>m</a:t>
            </a:r>
            <a:r>
              <a:rPr lang="it-IT" dirty="0"/>
              <a:t>, is the first perfect lieutenant</a:t>
            </a:r>
            <a:r>
              <a:rPr lang="it-IT" dirty="0" smtClean="0"/>
              <a:t>. It </a:t>
            </a:r>
            <a:r>
              <a:rPr lang="it-IT" dirty="0"/>
              <a:t>must have received V</a:t>
            </a:r>
            <a:r>
              <a:rPr lang="it-IT" sz="2000" dirty="0"/>
              <a:t>k</a:t>
            </a:r>
            <a:r>
              <a:rPr lang="it-IT" dirty="0"/>
              <a:t>:G:L</a:t>
            </a:r>
            <a:r>
              <a:rPr lang="it-IT" sz="2000" dirty="0"/>
              <a:t>1</a:t>
            </a:r>
            <a:r>
              <a:rPr lang="it-IT" dirty="0"/>
              <a:t>:...:L</a:t>
            </a:r>
            <a:r>
              <a:rPr lang="it-IT" sz="2000" dirty="0"/>
              <a:t>m-1</a:t>
            </a:r>
            <a:r>
              <a:rPr lang="it-IT" dirty="0"/>
              <a:t> by </a:t>
            </a:r>
            <a:r>
              <a:rPr lang="it-IT" b="1" dirty="0"/>
              <a:t>α­­­</a:t>
            </a:r>
            <a:r>
              <a:rPr lang="it-IT" sz="1400" b="1" dirty="0"/>
              <a:t>0 </a:t>
            </a:r>
            <a:r>
              <a:rPr lang="it-IT" dirty="0"/>
              <a:t>+ </a:t>
            </a:r>
            <a:r>
              <a:rPr lang="en-US" b="1" dirty="0"/>
              <a:t>ꞇ</a:t>
            </a:r>
            <a:r>
              <a:rPr lang="it-IT" dirty="0"/>
              <a:t> + m(</a:t>
            </a:r>
            <a:r>
              <a:rPr lang="en-US" b="1" dirty="0"/>
              <a:t>T</a:t>
            </a:r>
            <a:r>
              <a:rPr lang="en-US" sz="2000" b="1" dirty="0"/>
              <a:t>d</a:t>
            </a:r>
            <a:r>
              <a:rPr lang="it-IT" dirty="0"/>
              <a:t> + </a:t>
            </a:r>
            <a:r>
              <a:rPr lang="en-US" b="1" dirty="0"/>
              <a:t>T</a:t>
            </a:r>
            <a:r>
              <a:rPr lang="en-US" sz="2000" b="1" dirty="0"/>
              <a:t>s</a:t>
            </a:r>
            <a:r>
              <a:rPr lang="it-IT" dirty="0"/>
              <a:t>) and then sent V</a:t>
            </a:r>
            <a:r>
              <a:rPr lang="it-IT" sz="2100" dirty="0"/>
              <a:t>k</a:t>
            </a:r>
            <a:r>
              <a:rPr lang="it-IT" dirty="0"/>
              <a:t>:G:L</a:t>
            </a:r>
            <a:r>
              <a:rPr lang="it-IT" sz="2000" dirty="0"/>
              <a:t>1</a:t>
            </a:r>
            <a:r>
              <a:rPr lang="it-IT" dirty="0"/>
              <a:t>:...:L</a:t>
            </a:r>
            <a:r>
              <a:rPr lang="it-IT" sz="2000" dirty="0"/>
              <a:t>m </a:t>
            </a:r>
            <a:r>
              <a:rPr lang="it-IT" dirty="0"/>
              <a:t>to </a:t>
            </a:r>
            <a:r>
              <a:rPr lang="it-IT" dirty="0" smtClean="0"/>
              <a:t>L</a:t>
            </a:r>
            <a:r>
              <a:rPr lang="it-IT" sz="2300" dirty="0" smtClean="0"/>
              <a:t>i</a:t>
            </a:r>
            <a:r>
              <a:rPr lang="it-IT" dirty="0" smtClean="0"/>
              <a:t>. In </a:t>
            </a:r>
            <a:r>
              <a:rPr lang="it-IT" dirty="0"/>
              <a:t>either case, L</a:t>
            </a:r>
            <a:r>
              <a:rPr lang="it-IT" sz="2300" dirty="0"/>
              <a:t>i</a:t>
            </a:r>
            <a:r>
              <a:rPr lang="it-IT" dirty="0"/>
              <a:t> receives V</a:t>
            </a:r>
            <a:r>
              <a:rPr lang="it-IT" sz="2000" dirty="0"/>
              <a:t>k</a:t>
            </a:r>
            <a:r>
              <a:rPr lang="it-IT" dirty="0"/>
              <a:t> before </a:t>
            </a:r>
            <a:r>
              <a:rPr lang="it-IT" b="1" dirty="0"/>
              <a:t>α­­­</a:t>
            </a:r>
            <a:r>
              <a:rPr lang="it-IT" sz="1400" b="1" dirty="0"/>
              <a:t>0 </a:t>
            </a:r>
            <a:r>
              <a:rPr lang="it-IT" dirty="0"/>
              <a:t>+ </a:t>
            </a:r>
            <a:r>
              <a:rPr lang="en-US" b="1" dirty="0"/>
              <a:t>ꞇ</a:t>
            </a:r>
            <a:r>
              <a:rPr lang="it-IT" dirty="0"/>
              <a:t> + m(</a:t>
            </a:r>
            <a:r>
              <a:rPr lang="en-US" b="1" dirty="0"/>
              <a:t>T</a:t>
            </a:r>
            <a:r>
              <a:rPr lang="en-US" sz="2000" b="1" dirty="0"/>
              <a:t>d</a:t>
            </a:r>
            <a:r>
              <a:rPr lang="it-IT" dirty="0"/>
              <a:t> + </a:t>
            </a:r>
            <a:r>
              <a:rPr lang="en-US" b="1" dirty="0"/>
              <a:t>T</a:t>
            </a:r>
            <a:r>
              <a:rPr lang="en-US" sz="2000" b="1" dirty="0"/>
              <a:t>s</a:t>
            </a:r>
            <a:r>
              <a:rPr lang="it-IT" dirty="0" smtClean="0"/>
              <a:t>).</a:t>
            </a:r>
            <a:endParaRPr lang="it-IT" dirty="0"/>
          </a:p>
        </p:txBody>
      </p:sp>
      <p:graphicFrame>
        <p:nvGraphicFramePr>
          <p:cNvPr id="4" name="Table 3"/>
          <p:cNvGraphicFramePr>
            <a:graphicFrameLocks noGrp="1"/>
          </p:cNvGraphicFramePr>
          <p:nvPr>
            <p:extLst>
              <p:ext uri="{D42A27DB-BD31-4B8C-83A1-F6EECF244321}">
                <p14:modId xmlns:p14="http://schemas.microsoft.com/office/powerpoint/2010/main" val="2626919783"/>
              </p:ext>
            </p:extLst>
          </p:nvPr>
        </p:nvGraphicFramePr>
        <p:xfrm>
          <a:off x="874319" y="1444352"/>
          <a:ext cx="10568264" cy="1334118"/>
        </p:xfrm>
        <a:graphic>
          <a:graphicData uri="http://schemas.openxmlformats.org/drawingml/2006/table">
            <a:tbl>
              <a:tblPr firstRow="1" bandRow="1">
                <a:tableStyleId>{21E4AEA4-8DFA-4A89-87EB-49C32662AFE0}</a:tableStyleId>
              </a:tblPr>
              <a:tblGrid>
                <a:gridCol w="3039335"/>
                <a:gridCol w="7528929"/>
              </a:tblGrid>
              <a:tr h="466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800" dirty="0" smtClean="0"/>
                        <a:t>α</a:t>
                      </a:r>
                      <a:r>
                        <a:rPr lang="it-IT" sz="2400" dirty="0" smtClean="0"/>
                        <a:t>­­­</a:t>
                      </a:r>
                      <a:r>
                        <a:rPr lang="it-IT" sz="1400" dirty="0" smtClean="0"/>
                        <a:t>0</a:t>
                      </a:r>
                      <a:r>
                        <a:rPr lang="it-IT" sz="2400" dirty="0" smtClean="0"/>
                        <a:t> </a:t>
                      </a:r>
                      <a:r>
                        <a:rPr lang="it-IT" dirty="0" smtClean="0"/>
                        <a:t>is the start time</a:t>
                      </a:r>
                    </a:p>
                  </a:txBody>
                  <a:tcP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T</a:t>
                      </a:r>
                      <a:r>
                        <a:rPr lang="en-US" sz="1800" dirty="0" smtClean="0"/>
                        <a:t>d</a:t>
                      </a:r>
                      <a:r>
                        <a:rPr lang="en-US" dirty="0" smtClean="0"/>
                        <a:t> is the guaranteed delivery time (assumption T2)</a:t>
                      </a:r>
                      <a:endParaRPr lang="it-IT" dirty="0" smtClean="0"/>
                    </a:p>
                  </a:txBody>
                  <a:tcPr>
                    <a:solidFill>
                      <a:schemeClr val="accent1">
                        <a:lumMod val="75000"/>
                      </a:schemeClr>
                    </a:solidFill>
                  </a:tcPr>
                </a:tc>
              </a:tr>
              <a:tr h="815958">
                <a:tc>
                  <a:txBody>
                    <a:bodyPr/>
                    <a:lstStyle/>
                    <a:p>
                      <a:r>
                        <a:rPr lang="en-US" sz="2800" b="1" dirty="0" smtClean="0">
                          <a:solidFill>
                            <a:schemeClr val="bg1"/>
                          </a:solidFill>
                        </a:rPr>
                        <a:t>ꞇ</a:t>
                      </a:r>
                      <a:r>
                        <a:rPr lang="en-US" b="1" dirty="0" smtClean="0">
                          <a:solidFill>
                            <a:schemeClr val="bg1"/>
                          </a:solidFill>
                        </a:rPr>
                        <a:t> is </a:t>
                      </a:r>
                      <a:r>
                        <a:rPr lang="it-IT" b="1" dirty="0" smtClean="0">
                          <a:solidFill>
                            <a:schemeClr val="bg1"/>
                          </a:solidFill>
                        </a:rPr>
                        <a:t>the maximum clock drift (assumption T1)</a:t>
                      </a:r>
                      <a:endParaRPr lang="it-IT" b="1" dirty="0">
                        <a:solidFill>
                          <a:schemeClr val="bg1"/>
                        </a:solidFill>
                      </a:endParaRPr>
                    </a:p>
                  </a:txBody>
                  <a:tcP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bg1"/>
                          </a:solidFill>
                        </a:rPr>
                        <a:t>T</a:t>
                      </a:r>
                      <a:r>
                        <a:rPr lang="en-US" sz="1800" b="1" dirty="0" smtClean="0">
                          <a:solidFill>
                            <a:schemeClr val="bg1"/>
                          </a:solidFill>
                        </a:rPr>
                        <a:t>s</a:t>
                      </a:r>
                      <a:r>
                        <a:rPr lang="en-US" b="1" dirty="0" smtClean="0">
                          <a:solidFill>
                            <a:schemeClr val="bg1"/>
                          </a:solidFill>
                        </a:rPr>
                        <a:t> </a:t>
                      </a:r>
                      <a:r>
                        <a:rPr lang="it-IT" b="1" dirty="0" smtClean="0">
                          <a:solidFill>
                            <a:schemeClr val="bg1"/>
                          </a:solidFill>
                        </a:rPr>
                        <a:t>is the maximum time it takes a perfect node to process and forward a value (assumption T3)</a:t>
                      </a:r>
                    </a:p>
                  </a:txBody>
                  <a:tcPr>
                    <a:solidFill>
                      <a:schemeClr val="accent1">
                        <a:lumMod val="75000"/>
                      </a:schemeClr>
                    </a:solidFill>
                  </a:tcPr>
                </a:tc>
              </a:tr>
            </a:tbl>
          </a:graphicData>
        </a:graphic>
      </p:graphicFrame>
    </p:spTree>
    <p:extLst>
      <p:ext uri="{BB962C8B-B14F-4D97-AF65-F5344CB8AC3E}">
        <p14:creationId xmlns:p14="http://schemas.microsoft.com/office/powerpoint/2010/main" val="4012433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2E74B5"/>
                </a:solidFill>
                <a:cs typeface="Times New Roman" panose="02020603050405020304" pitchFamily="18" charset="0"/>
              </a:rPr>
              <a:t>3 Byzantine agreement problem</a:t>
            </a:r>
            <a:endParaRPr lang="it-IT" dirty="0"/>
          </a:p>
        </p:txBody>
      </p:sp>
      <p:sp>
        <p:nvSpPr>
          <p:cNvPr id="3" name="Segnaposto contenuto 2"/>
          <p:cNvSpPr>
            <a:spLocks noGrp="1"/>
          </p:cNvSpPr>
          <p:nvPr>
            <p:ph idx="1"/>
          </p:nvPr>
        </p:nvSpPr>
        <p:spPr>
          <a:xfrm>
            <a:off x="838200" y="1602297"/>
            <a:ext cx="10515600" cy="4806892"/>
          </a:xfrm>
        </p:spPr>
        <p:txBody>
          <a:bodyPr>
            <a:normAutofit fontScale="92500" lnSpcReduction="20000"/>
          </a:bodyPr>
          <a:lstStyle/>
          <a:p>
            <a:pPr marL="0" indent="0">
              <a:buNone/>
            </a:pPr>
            <a:r>
              <a:rPr lang="it-IT" dirty="0"/>
              <a:t>In summary, in step (b) lieutenants proceed as follows. Any </a:t>
            </a:r>
            <a:r>
              <a:rPr lang="it-IT" dirty="0" smtClean="0"/>
              <a:t>message </a:t>
            </a:r>
            <a:r>
              <a:rPr lang="it-IT" dirty="0"/>
              <a:t>V</a:t>
            </a:r>
            <a:r>
              <a:rPr lang="it-IT" sz="2000" dirty="0"/>
              <a:t>k</a:t>
            </a:r>
            <a:r>
              <a:rPr lang="it-IT" dirty="0"/>
              <a:t>:G:L</a:t>
            </a:r>
            <a:r>
              <a:rPr lang="it-IT" sz="2000" dirty="0"/>
              <a:t>1</a:t>
            </a:r>
            <a:r>
              <a:rPr lang="it-IT" dirty="0"/>
              <a:t>:...:</a:t>
            </a:r>
            <a:r>
              <a:rPr lang="it-IT" dirty="0" smtClean="0"/>
              <a:t>L</a:t>
            </a:r>
            <a:r>
              <a:rPr lang="it-IT" sz="2000" dirty="0" smtClean="0"/>
              <a:t>p</a:t>
            </a:r>
            <a:r>
              <a:rPr lang="it-IT" dirty="0" smtClean="0"/>
              <a:t> (p≥0) that </a:t>
            </a:r>
            <a:r>
              <a:rPr lang="it-IT" dirty="0"/>
              <a:t>arrives is checked for correctness </a:t>
            </a:r>
            <a:r>
              <a:rPr lang="it-IT" dirty="0" smtClean="0"/>
              <a:t>and timeliness</a:t>
            </a:r>
            <a:r>
              <a:rPr lang="it-IT" dirty="0"/>
              <a:t>. If </a:t>
            </a:r>
            <a:r>
              <a:rPr lang="it-IT" dirty="0" smtClean="0"/>
              <a:t>the message </a:t>
            </a:r>
            <a:r>
              <a:rPr lang="it-IT" dirty="0"/>
              <a:t>has the correct format and signatures and if it arrives on time (</a:t>
            </a:r>
            <a:r>
              <a:rPr lang="it-IT" dirty="0" smtClean="0"/>
              <a:t>before </a:t>
            </a:r>
            <a:r>
              <a:rPr lang="it-IT" b="1" dirty="0"/>
              <a:t>α­­­</a:t>
            </a:r>
            <a:r>
              <a:rPr lang="it-IT" sz="1400" b="1" dirty="0"/>
              <a:t>0 </a:t>
            </a:r>
            <a:r>
              <a:rPr lang="it-IT" dirty="0"/>
              <a:t>+ </a:t>
            </a:r>
            <a:r>
              <a:rPr lang="en-US" b="1" dirty="0"/>
              <a:t>ꞇ</a:t>
            </a:r>
            <a:r>
              <a:rPr lang="it-IT" dirty="0"/>
              <a:t> + (p +1)(</a:t>
            </a:r>
            <a:r>
              <a:rPr lang="en-US" b="1" dirty="0"/>
              <a:t>T</a:t>
            </a:r>
            <a:r>
              <a:rPr lang="en-US" sz="2000" b="1" dirty="0"/>
              <a:t>d</a:t>
            </a:r>
            <a:r>
              <a:rPr lang="it-IT" dirty="0"/>
              <a:t> + </a:t>
            </a:r>
            <a:r>
              <a:rPr lang="en-US" b="1" dirty="0" smtClean="0"/>
              <a:t>T</a:t>
            </a:r>
            <a:r>
              <a:rPr lang="en-US" sz="2000" b="1" dirty="0" smtClean="0"/>
              <a:t>s</a:t>
            </a:r>
            <a:r>
              <a:rPr lang="en-US" sz="2000" dirty="0" smtClean="0"/>
              <a:t>))</a:t>
            </a:r>
            <a:r>
              <a:rPr lang="it-IT" dirty="0" smtClean="0"/>
              <a:t>, </a:t>
            </a:r>
            <a:r>
              <a:rPr lang="it-IT" dirty="0"/>
              <a:t>then the value in the message is added to the list </a:t>
            </a:r>
            <a:r>
              <a:rPr lang="it-IT" dirty="0" smtClean="0"/>
              <a:t>of values </a:t>
            </a:r>
            <a:r>
              <a:rPr lang="it-IT" dirty="0"/>
              <a:t>and is broadcast to other lieutenants</a:t>
            </a:r>
            <a:r>
              <a:rPr lang="it-IT" dirty="0" smtClean="0"/>
              <a:t>.</a:t>
            </a:r>
            <a:r>
              <a:rPr lang="it-IT" dirty="0"/>
              <a:t> Similarly, if </a:t>
            </a:r>
            <a:r>
              <a:rPr lang="it-IT" dirty="0" smtClean="0"/>
              <a:t>p≥ m</a:t>
            </a:r>
            <a:r>
              <a:rPr lang="it-IT" dirty="0"/>
              <a:t>, the </a:t>
            </a:r>
            <a:r>
              <a:rPr lang="it-IT" dirty="0" smtClean="0"/>
              <a:t>value does </a:t>
            </a:r>
            <a:r>
              <a:rPr lang="it-IT" dirty="0"/>
              <a:t>not have to be broadcast at all because one of G, </a:t>
            </a:r>
            <a:r>
              <a:rPr lang="it-IT" dirty="0" smtClean="0"/>
              <a:t>L</a:t>
            </a:r>
            <a:r>
              <a:rPr lang="it-IT" sz="2000" dirty="0" smtClean="0"/>
              <a:t>1</a:t>
            </a:r>
            <a:r>
              <a:rPr lang="it-IT" dirty="0" smtClean="0"/>
              <a:t>,...,L</a:t>
            </a:r>
            <a:r>
              <a:rPr lang="it-IT" sz="2000" dirty="0" smtClean="0"/>
              <a:t>p</a:t>
            </a:r>
            <a:r>
              <a:rPr lang="it-IT" dirty="0" smtClean="0"/>
              <a:t> </a:t>
            </a:r>
            <a:r>
              <a:rPr lang="it-IT" dirty="0"/>
              <a:t>is perfect </a:t>
            </a:r>
            <a:r>
              <a:rPr lang="it-IT" dirty="0" smtClean="0"/>
              <a:t>and has </a:t>
            </a:r>
            <a:r>
              <a:rPr lang="it-IT" dirty="0"/>
              <a:t>already broadcast the value. Finally, at time </a:t>
            </a:r>
            <a:r>
              <a:rPr lang="it-IT" b="1" dirty="0"/>
              <a:t>α­­­</a:t>
            </a:r>
            <a:r>
              <a:rPr lang="it-IT" sz="1400" b="1" dirty="0"/>
              <a:t>0 </a:t>
            </a:r>
            <a:r>
              <a:rPr lang="it-IT" dirty="0"/>
              <a:t>+ </a:t>
            </a:r>
            <a:r>
              <a:rPr lang="en-US" b="1" dirty="0"/>
              <a:t>ꞇ</a:t>
            </a:r>
            <a:r>
              <a:rPr lang="it-IT" dirty="0"/>
              <a:t> + (m +1)(</a:t>
            </a:r>
            <a:r>
              <a:rPr lang="en-US" b="1" dirty="0"/>
              <a:t>T</a:t>
            </a:r>
            <a:r>
              <a:rPr lang="en-US" sz="2000" b="1" dirty="0"/>
              <a:t>d</a:t>
            </a:r>
            <a:r>
              <a:rPr lang="it-IT" dirty="0"/>
              <a:t> + </a:t>
            </a:r>
            <a:r>
              <a:rPr lang="en-US" b="1" dirty="0"/>
              <a:t>T</a:t>
            </a:r>
            <a:r>
              <a:rPr lang="en-US" sz="2000" b="1" dirty="0"/>
              <a:t>s</a:t>
            </a:r>
            <a:r>
              <a:rPr lang="it-IT" dirty="0" smtClean="0"/>
              <a:t>)</a:t>
            </a:r>
            <a:r>
              <a:rPr lang="it-IT" dirty="0"/>
              <a:t> step (b) completes, and the resulting list of values is </a:t>
            </a:r>
            <a:r>
              <a:rPr lang="it-IT" dirty="0" smtClean="0"/>
              <a:t>passed to </a:t>
            </a:r>
            <a:r>
              <a:rPr lang="it-IT" dirty="0"/>
              <a:t>step (c) for the </a:t>
            </a:r>
            <a:r>
              <a:rPr lang="it-IT" dirty="0" smtClean="0"/>
              <a:t>final decision. </a:t>
            </a:r>
          </a:p>
          <a:p>
            <a:pPr marL="0" indent="0">
              <a:buNone/>
            </a:pPr>
            <a:r>
              <a:rPr lang="it-IT" b="1" dirty="0" smtClean="0"/>
              <a:t>Conclusion</a:t>
            </a:r>
            <a:r>
              <a:rPr lang="it-IT" dirty="0" smtClean="0"/>
              <a:t/>
            </a:r>
            <a:br>
              <a:rPr lang="it-IT" dirty="0" smtClean="0"/>
            </a:br>
            <a:r>
              <a:rPr lang="it-IT" dirty="0" smtClean="0"/>
              <a:t>The </a:t>
            </a:r>
            <a:r>
              <a:rPr lang="it-IT" dirty="0"/>
              <a:t>algorithm we have outlined guarantees agreement as defined by </a:t>
            </a:r>
            <a:r>
              <a:rPr lang="it-IT" dirty="0" smtClean="0"/>
              <a:t>conditions 1 </a:t>
            </a:r>
            <a:r>
              <a:rPr lang="it-IT" dirty="0"/>
              <a:t>and 2, even if there are very few perfect nodes. If there is one or no </a:t>
            </a:r>
            <a:r>
              <a:rPr lang="it-IT" dirty="0" smtClean="0"/>
              <a:t>perfect node(s</a:t>
            </a:r>
            <a:r>
              <a:rPr lang="it-IT" dirty="0"/>
              <a:t>), then conditions 1 and 2 are satisfied trivially. If there are just two </a:t>
            </a:r>
            <a:r>
              <a:rPr lang="it-IT" dirty="0" smtClean="0"/>
              <a:t>perfect nodes</a:t>
            </a:r>
            <a:r>
              <a:rPr lang="it-IT" dirty="0"/>
              <a:t>, they will reach agreement no matter how many insane nodes there are.</a:t>
            </a:r>
          </a:p>
        </p:txBody>
      </p:sp>
    </p:spTree>
    <p:extLst>
      <p:ext uri="{BB962C8B-B14F-4D97-AF65-F5344CB8AC3E}">
        <p14:creationId xmlns:p14="http://schemas.microsoft.com/office/powerpoint/2010/main" val="1233513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rgbClr val="2E74B5"/>
                </a:solidFill>
                <a:cs typeface="Times New Roman" panose="02020603050405020304" pitchFamily="18" charset="0"/>
              </a:rPr>
              <a:t>4 Applications of BA in data processing</a:t>
            </a:r>
            <a:endParaRPr lang="it-IT" dirty="0">
              <a:solidFill>
                <a:srgbClr val="2E74B5"/>
              </a:solidFill>
            </a:endParaRPr>
          </a:p>
        </p:txBody>
      </p:sp>
      <p:sp>
        <p:nvSpPr>
          <p:cNvPr id="3" name="Segnaposto contenuto 2"/>
          <p:cNvSpPr>
            <a:spLocks noGrp="1"/>
          </p:cNvSpPr>
          <p:nvPr>
            <p:ph idx="1"/>
          </p:nvPr>
        </p:nvSpPr>
        <p:spPr/>
        <p:txBody>
          <a:bodyPr>
            <a:normAutofit fontScale="77500" lnSpcReduction="20000"/>
          </a:bodyPr>
          <a:lstStyle/>
          <a:p>
            <a:pPr marL="0" indent="0">
              <a:buNone/>
            </a:pPr>
            <a:r>
              <a:rPr lang="it-IT" dirty="0"/>
              <a:t>We show as to do reliable data processing. So, we investigate the applications of BA in this </a:t>
            </a:r>
            <a:r>
              <a:rPr lang="it-IT" dirty="0" smtClean="0"/>
              <a:t>environment.</a:t>
            </a:r>
            <a:endParaRPr lang="it-IT" dirty="0"/>
          </a:p>
          <a:p>
            <a:pPr marL="0" indent="0">
              <a:buNone/>
            </a:pPr>
            <a:r>
              <a:rPr lang="it-IT" b="1" dirty="0" smtClean="0"/>
              <a:t>Users</a:t>
            </a:r>
            <a:r>
              <a:rPr lang="it-IT" dirty="0" smtClean="0"/>
              <a:t> </a:t>
            </a:r>
            <a:r>
              <a:rPr lang="it-IT" dirty="0"/>
              <a:t>submit </a:t>
            </a:r>
            <a:r>
              <a:rPr lang="it-IT" i="1" dirty="0"/>
              <a:t>transaction </a:t>
            </a:r>
            <a:r>
              <a:rPr lang="it-IT" dirty="0"/>
              <a:t>(ex. withdraw ten million dollars from account 150). Each transaction is run as an atomic unit against the database, and the results are given to the users.</a:t>
            </a:r>
          </a:p>
          <a:p>
            <a:pPr marL="0" indent="0">
              <a:buNone/>
            </a:pPr>
            <a:r>
              <a:rPr lang="it-IT" b="1" dirty="0"/>
              <a:t>Three simplifying assumptions about transactions</a:t>
            </a:r>
          </a:p>
          <a:p>
            <a:pPr marL="514350" indent="-514350">
              <a:buFont typeface="+mj-lt"/>
              <a:buAutoNum type="arabicPeriod"/>
            </a:pPr>
            <a:r>
              <a:rPr lang="it-IT" dirty="0"/>
              <a:t>Transaction contain user authentication information. Transactions from unauthorized users are discarded by the database system</a:t>
            </a:r>
            <a:r>
              <a:rPr lang="it-IT" dirty="0" smtClean="0"/>
              <a:t>.</a:t>
            </a:r>
          </a:p>
          <a:p>
            <a:pPr marL="514350" indent="-514350">
              <a:buFont typeface="+mj-lt"/>
              <a:buAutoNum type="arabicPeriod"/>
            </a:pPr>
            <a:r>
              <a:rPr lang="it-IT" dirty="0"/>
              <a:t>Each transaction originates from a single user. The user can be a military commander, a customer at an automatic teller machine, or a company manager</a:t>
            </a:r>
            <a:r>
              <a:rPr lang="it-IT" dirty="0" smtClean="0"/>
              <a:t>.</a:t>
            </a:r>
          </a:p>
          <a:p>
            <a:pPr marL="514350" indent="-514350">
              <a:buFont typeface="+mj-lt"/>
              <a:buAutoNum type="arabicPeriod"/>
            </a:pPr>
            <a:r>
              <a:rPr lang="it-IT" dirty="0"/>
              <a:t>The input/output functions are performed by input/output nodes that </a:t>
            </a:r>
            <a:r>
              <a:rPr lang="it-IT" dirty="0" smtClean="0"/>
              <a:t>are different </a:t>
            </a:r>
            <a:r>
              <a:rPr lang="it-IT" dirty="0"/>
              <a:t>from the processing nodes</a:t>
            </a:r>
            <a:r>
              <a:rPr lang="it-IT" dirty="0" smtClean="0"/>
              <a:t>.</a:t>
            </a:r>
          </a:p>
          <a:p>
            <a:pPr marL="0" indent="0">
              <a:buNone/>
            </a:pPr>
            <a:r>
              <a:rPr lang="it-IT" b="1" dirty="0"/>
              <a:t>BA condition</a:t>
            </a:r>
            <a:r>
              <a:rPr lang="it-IT" dirty="0"/>
              <a:t>: the </a:t>
            </a:r>
            <a:r>
              <a:rPr lang="it-IT" i="1" dirty="0"/>
              <a:t>n</a:t>
            </a:r>
            <a:r>
              <a:rPr lang="it-IT" dirty="0"/>
              <a:t> data processing nodes are either perfect or insane, and there are at most </a:t>
            </a:r>
            <a:r>
              <a:rPr lang="it-IT" i="1" dirty="0"/>
              <a:t>m</a:t>
            </a:r>
            <a:r>
              <a:rPr lang="it-IT" dirty="0"/>
              <a:t> insane nodes. We continue to make assumptions </a:t>
            </a:r>
            <a:r>
              <a:rPr lang="it-IT" dirty="0" smtClean="0"/>
              <a:t>N1, </a:t>
            </a:r>
            <a:r>
              <a:rPr lang="it-IT" dirty="0"/>
              <a:t>N2, </a:t>
            </a:r>
            <a:r>
              <a:rPr lang="it-IT" dirty="0" smtClean="0"/>
              <a:t>T1, </a:t>
            </a:r>
            <a:r>
              <a:rPr lang="it-IT" dirty="0"/>
              <a:t>T2, and T3.</a:t>
            </a:r>
          </a:p>
        </p:txBody>
      </p:sp>
    </p:spTree>
    <p:extLst>
      <p:ext uri="{BB962C8B-B14F-4D97-AF65-F5344CB8AC3E}">
        <p14:creationId xmlns:p14="http://schemas.microsoft.com/office/powerpoint/2010/main" val="784626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rgbClr val="2E74B5"/>
                </a:solidFill>
                <a:cs typeface="Times New Roman" panose="02020603050405020304" pitchFamily="18" charset="0"/>
              </a:rPr>
              <a:t>4 Applications of BA in data processing</a:t>
            </a:r>
            <a:endParaRPr lang="it-IT" dirty="0">
              <a:solidFill>
                <a:srgbClr val="2E74B5"/>
              </a:solidFill>
            </a:endParaRPr>
          </a:p>
        </p:txBody>
      </p:sp>
      <p:sp>
        <p:nvSpPr>
          <p:cNvPr id="3" name="Segnaposto contenuto 2"/>
          <p:cNvSpPr>
            <a:spLocks noGrp="1"/>
          </p:cNvSpPr>
          <p:nvPr>
            <p:ph idx="1"/>
          </p:nvPr>
        </p:nvSpPr>
        <p:spPr>
          <a:xfrm>
            <a:off x="809535" y="1333850"/>
            <a:ext cx="10515600" cy="5234729"/>
          </a:xfrm>
        </p:spPr>
        <p:txBody>
          <a:bodyPr>
            <a:normAutofit fontScale="77500" lnSpcReduction="20000"/>
          </a:bodyPr>
          <a:lstStyle/>
          <a:p>
            <a:pPr marL="0" indent="0">
              <a:buNone/>
            </a:pPr>
            <a:r>
              <a:rPr lang="it-IT" dirty="0"/>
              <a:t>We want the </a:t>
            </a:r>
            <a:r>
              <a:rPr lang="it-IT" dirty="0" smtClean="0"/>
              <a:t>system </a:t>
            </a:r>
            <a:r>
              <a:rPr lang="it-IT" dirty="0"/>
              <a:t>to satisfy the following </a:t>
            </a:r>
            <a:r>
              <a:rPr lang="it-IT" dirty="0" smtClean="0"/>
              <a:t>conditions.</a:t>
            </a:r>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a:p>
          <a:p>
            <a:pPr marL="0" indent="0">
              <a:buNone/>
            </a:pPr>
            <a:endParaRPr lang="it-IT" dirty="0" smtClean="0"/>
          </a:p>
          <a:p>
            <a:pPr marL="0" indent="0">
              <a:buNone/>
            </a:pPr>
            <a:r>
              <a:rPr lang="it-IT" dirty="0" smtClean="0"/>
              <a:t>Having </a:t>
            </a:r>
            <a:r>
              <a:rPr lang="it-IT" dirty="0"/>
              <a:t>defined our correctness criteria, </a:t>
            </a:r>
            <a:r>
              <a:rPr lang="it-IT" dirty="0" smtClean="0"/>
              <a:t>now </a:t>
            </a:r>
            <a:r>
              <a:rPr lang="it-IT" dirty="0"/>
              <a:t>discuss how such a </a:t>
            </a:r>
            <a:r>
              <a:rPr lang="it-IT" b="1" dirty="0" smtClean="0"/>
              <a:t>system could </a:t>
            </a:r>
            <a:r>
              <a:rPr lang="it-IT" b="1" dirty="0"/>
              <a:t>be constructed</a:t>
            </a:r>
            <a:r>
              <a:rPr lang="it-IT" dirty="0"/>
              <a:t>, and what additional assumptions have to be </a:t>
            </a:r>
            <a:r>
              <a:rPr lang="it-IT" dirty="0" smtClean="0"/>
              <a:t>made. </a:t>
            </a:r>
            <a:r>
              <a:rPr lang="it-IT" dirty="0"/>
              <a:t>Suppose we have a </a:t>
            </a:r>
            <a:r>
              <a:rPr lang="it-IT" dirty="0" smtClean="0"/>
              <a:t>single copy </a:t>
            </a:r>
            <a:r>
              <a:rPr lang="it-IT" dirty="0"/>
              <a:t>located at node </a:t>
            </a:r>
            <a:r>
              <a:rPr lang="it-IT" dirty="0" smtClean="0"/>
              <a:t>N</a:t>
            </a:r>
            <a:r>
              <a:rPr lang="it-IT" sz="2300" dirty="0" smtClean="0"/>
              <a:t>i</a:t>
            </a:r>
            <a:r>
              <a:rPr lang="it-IT" dirty="0" smtClean="0"/>
              <a:t>. </a:t>
            </a:r>
            <a:r>
              <a:rPr lang="it-IT" dirty="0"/>
              <a:t>If N</a:t>
            </a:r>
            <a:r>
              <a:rPr lang="it-IT" sz="2300" dirty="0"/>
              <a:t>i</a:t>
            </a:r>
            <a:r>
              <a:rPr lang="it-IT" dirty="0"/>
              <a:t> </a:t>
            </a:r>
            <a:r>
              <a:rPr lang="it-IT" dirty="0" smtClean="0"/>
              <a:t>were </a:t>
            </a:r>
            <a:r>
              <a:rPr lang="it-IT" dirty="0"/>
              <a:t>insane, it could do whatever it wished </a:t>
            </a:r>
            <a:r>
              <a:rPr lang="it-IT" dirty="0" smtClean="0"/>
              <a:t>with the database.</a:t>
            </a:r>
            <a:r>
              <a:rPr lang="it-IT" dirty="0"/>
              <a:t> The database could easily be ruined, and this would </a:t>
            </a:r>
            <a:r>
              <a:rPr lang="it-IT" dirty="0" smtClean="0"/>
              <a:t>violate condition C1. </a:t>
            </a:r>
            <a:r>
              <a:rPr lang="it-IT" b="1" dirty="0"/>
              <a:t>The solution is to replicate the database at several nodes. </a:t>
            </a:r>
            <a:r>
              <a:rPr lang="it-IT" dirty="0"/>
              <a:t>Can be up to </a:t>
            </a:r>
            <a:r>
              <a:rPr lang="it-IT" b="1" dirty="0">
                <a:solidFill>
                  <a:srgbClr val="7030A0"/>
                </a:solidFill>
              </a:rPr>
              <a:t>m</a:t>
            </a:r>
            <a:r>
              <a:rPr lang="it-IT" dirty="0"/>
              <a:t> insane nodes, we need at least </a:t>
            </a:r>
            <a:r>
              <a:rPr lang="it-IT" b="1" dirty="0" smtClean="0">
                <a:solidFill>
                  <a:srgbClr val="002060"/>
                </a:solidFill>
              </a:rPr>
              <a:t>m+1</a:t>
            </a:r>
            <a:r>
              <a:rPr lang="it-IT" b="1" dirty="0" smtClean="0"/>
              <a:t> </a:t>
            </a:r>
            <a:r>
              <a:rPr lang="it-IT" dirty="0"/>
              <a:t>copies to ensure that at least one perfect node manages the data correctly</a:t>
            </a:r>
            <a:r>
              <a:rPr lang="it-IT" dirty="0" smtClean="0"/>
              <a:t>. </a:t>
            </a:r>
            <a:r>
              <a:rPr lang="it-IT" dirty="0"/>
              <a:t>Unfortunately, we cannot tell which </a:t>
            </a:r>
            <a:r>
              <a:rPr lang="it-IT" dirty="0" smtClean="0"/>
              <a:t>is the </a:t>
            </a:r>
            <a:r>
              <a:rPr lang="it-IT" dirty="0"/>
              <a:t>perfect node, so </a:t>
            </a:r>
            <a:r>
              <a:rPr lang="it-IT" dirty="0" smtClean="0"/>
              <a:t>m+1 </a:t>
            </a:r>
            <a:r>
              <a:rPr lang="it-IT" dirty="0"/>
              <a:t>copies are not enough. We actually need </a:t>
            </a:r>
            <a:r>
              <a:rPr lang="it-IT" b="1" dirty="0" smtClean="0">
                <a:solidFill>
                  <a:srgbClr val="002060"/>
                </a:solidFill>
              </a:rPr>
              <a:t>2m+1 </a:t>
            </a:r>
            <a:r>
              <a:rPr lang="it-IT" dirty="0" smtClean="0"/>
              <a:t>copies. </a:t>
            </a:r>
            <a:r>
              <a:rPr lang="it-IT" dirty="0"/>
              <a:t>In addition to having </a:t>
            </a:r>
            <a:r>
              <a:rPr lang="it-IT" dirty="0" smtClean="0"/>
              <a:t>2m+1 </a:t>
            </a:r>
            <a:r>
              <a:rPr lang="it-IT" dirty="0"/>
              <a:t>copies, it is also necessary that all perfect </a:t>
            </a:r>
            <a:r>
              <a:rPr lang="it-IT" dirty="0" smtClean="0"/>
              <a:t>nodes execute </a:t>
            </a:r>
            <a:r>
              <a:rPr lang="it-IT" dirty="0"/>
              <a:t>exactly the same </a:t>
            </a:r>
            <a:r>
              <a:rPr lang="it-IT" i="1" dirty="0"/>
              <a:t>transactions</a:t>
            </a:r>
            <a:r>
              <a:rPr lang="it-IT" dirty="0"/>
              <a:t>, in the </a:t>
            </a:r>
            <a:r>
              <a:rPr lang="it-IT" b="1" dirty="0"/>
              <a:t>same </a:t>
            </a:r>
            <a:r>
              <a:rPr lang="it-IT" b="1" dirty="0" smtClean="0"/>
              <a:t>order </a:t>
            </a:r>
            <a:r>
              <a:rPr lang="it-IT" dirty="0" smtClean="0"/>
              <a:t>(Not respect order, need equivalent result).</a:t>
            </a:r>
          </a:p>
        </p:txBody>
      </p:sp>
      <p:sp>
        <p:nvSpPr>
          <p:cNvPr id="4" name="Rettangolo arrotondato 4"/>
          <p:cNvSpPr/>
          <p:nvPr/>
        </p:nvSpPr>
        <p:spPr>
          <a:xfrm>
            <a:off x="851479" y="1807828"/>
            <a:ext cx="2890011" cy="183299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it-IT" sz="2400" b="1" dirty="0">
                <a:solidFill>
                  <a:schemeClr val="tx2">
                    <a:lumMod val="75000"/>
                  </a:schemeClr>
                </a:solidFill>
              </a:rPr>
              <a:t>Condition </a:t>
            </a:r>
            <a:r>
              <a:rPr lang="it-IT" sz="2400" b="1" dirty="0" smtClean="0">
                <a:solidFill>
                  <a:schemeClr val="tx2">
                    <a:lumMod val="75000"/>
                  </a:schemeClr>
                </a:solidFill>
              </a:rPr>
              <a:t>C1: </a:t>
            </a:r>
            <a:r>
              <a:rPr lang="it-IT" dirty="0"/>
              <a:t>Users should obtain the sane results from the system that they would obtain from on ideal system where no failures occur</a:t>
            </a:r>
            <a:r>
              <a:rPr lang="en-US" dirty="0" smtClean="0"/>
              <a:t>.</a:t>
            </a:r>
            <a:endParaRPr lang="it-IT" dirty="0"/>
          </a:p>
        </p:txBody>
      </p:sp>
      <p:sp>
        <p:nvSpPr>
          <p:cNvPr id="5" name="Rettangolo arrotondato 4"/>
          <p:cNvSpPr/>
          <p:nvPr/>
        </p:nvSpPr>
        <p:spPr>
          <a:xfrm>
            <a:off x="3842158" y="1807828"/>
            <a:ext cx="4857226" cy="183299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it-IT" sz="2400" b="1" dirty="0">
                <a:solidFill>
                  <a:schemeClr val="tx2">
                    <a:lumMod val="75000"/>
                  </a:schemeClr>
                </a:solidFill>
              </a:rPr>
              <a:t>Condition </a:t>
            </a:r>
            <a:r>
              <a:rPr lang="it-IT" sz="2400" b="1" dirty="0" smtClean="0">
                <a:solidFill>
                  <a:schemeClr val="tx2">
                    <a:lumMod val="75000"/>
                  </a:schemeClr>
                </a:solidFill>
              </a:rPr>
              <a:t>C2: </a:t>
            </a:r>
            <a:r>
              <a:rPr lang="it-IT" dirty="0"/>
              <a:t>If a transaction T</a:t>
            </a:r>
            <a:r>
              <a:rPr lang="it-IT" sz="1200" dirty="0"/>
              <a:t>i</a:t>
            </a:r>
            <a:r>
              <a:rPr lang="it-IT" dirty="0"/>
              <a:t> is submitted at a perfect input node, then T</a:t>
            </a:r>
            <a:r>
              <a:rPr lang="it-IT" sz="1200" dirty="0"/>
              <a:t>i</a:t>
            </a:r>
            <a:r>
              <a:rPr lang="it-IT" dirty="0"/>
              <a:t> will be in the resulting schedule S</a:t>
            </a:r>
            <a:r>
              <a:rPr lang="it-IT" dirty="0" smtClean="0"/>
              <a:t>. </a:t>
            </a:r>
            <a:r>
              <a:rPr lang="it-IT" sz="1600" dirty="0" smtClean="0"/>
              <a:t>(If </a:t>
            </a:r>
            <a:r>
              <a:rPr lang="it-IT" sz="1600" dirty="0"/>
              <a:t>a user submits a transaction to withdraw 10 million dollars, either that exact operation is performed, or nothing is done. Withdrawing 9.9 million is not considered </a:t>
            </a:r>
            <a:r>
              <a:rPr lang="it-IT" sz="1600" dirty="0" smtClean="0"/>
              <a:t>correct).</a:t>
            </a:r>
            <a:endParaRPr lang="it-IT" sz="1600" dirty="0"/>
          </a:p>
        </p:txBody>
      </p:sp>
      <p:sp>
        <p:nvSpPr>
          <p:cNvPr id="6" name="Rettangolo arrotondato 4"/>
          <p:cNvSpPr/>
          <p:nvPr/>
        </p:nvSpPr>
        <p:spPr>
          <a:xfrm>
            <a:off x="8808439" y="1837889"/>
            <a:ext cx="2390861" cy="177287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it-IT" sz="2400" b="1" dirty="0">
                <a:solidFill>
                  <a:schemeClr val="tx2">
                    <a:lumMod val="75000"/>
                  </a:schemeClr>
                </a:solidFill>
              </a:rPr>
              <a:t>Condition </a:t>
            </a:r>
            <a:r>
              <a:rPr lang="it-IT" sz="2400" b="1" dirty="0" smtClean="0">
                <a:solidFill>
                  <a:schemeClr val="tx2">
                    <a:lumMod val="75000"/>
                  </a:schemeClr>
                </a:solidFill>
              </a:rPr>
              <a:t>C3: </a:t>
            </a:r>
            <a:r>
              <a:rPr lang="it-IT" dirty="0"/>
              <a:t>The time to commit a transaction is bounded. </a:t>
            </a:r>
            <a:r>
              <a:rPr lang="it-IT" sz="1600" dirty="0"/>
              <a:t>The commit decision is irreversible</a:t>
            </a:r>
            <a:r>
              <a:rPr lang="it-IT" dirty="0"/>
              <a:t>.</a:t>
            </a:r>
          </a:p>
        </p:txBody>
      </p:sp>
    </p:spTree>
    <p:extLst>
      <p:ext uri="{BB962C8B-B14F-4D97-AF65-F5344CB8AC3E}">
        <p14:creationId xmlns:p14="http://schemas.microsoft.com/office/powerpoint/2010/main" val="3567601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rgbClr val="2E74B5"/>
                </a:solidFill>
                <a:cs typeface="Times New Roman" panose="02020603050405020304" pitchFamily="18" charset="0"/>
              </a:rPr>
              <a:t>4 Applications of BA in data processing</a:t>
            </a:r>
            <a:endParaRPr lang="it-IT" dirty="0">
              <a:solidFill>
                <a:srgbClr val="2E74B5"/>
              </a:solidFill>
            </a:endParaRPr>
          </a:p>
        </p:txBody>
      </p:sp>
      <p:sp>
        <p:nvSpPr>
          <p:cNvPr id="3" name="Segnaposto contenuto 2"/>
          <p:cNvSpPr>
            <a:spLocks noGrp="1"/>
          </p:cNvSpPr>
          <p:nvPr>
            <p:ph idx="1"/>
          </p:nvPr>
        </p:nvSpPr>
        <p:spPr>
          <a:xfrm>
            <a:off x="809535" y="1481676"/>
            <a:ext cx="10515600" cy="5086903"/>
          </a:xfrm>
        </p:spPr>
        <p:txBody>
          <a:bodyPr>
            <a:normAutofit fontScale="85000" lnSpcReduction="20000"/>
          </a:bodyPr>
          <a:lstStyle/>
          <a:p>
            <a:r>
              <a:rPr lang="it-IT" dirty="0"/>
              <a:t>The strategy of replicating processing and voting on outputs has been </a:t>
            </a:r>
            <a:r>
              <a:rPr lang="it-IT" dirty="0" smtClean="0"/>
              <a:t>called the </a:t>
            </a:r>
            <a:r>
              <a:rPr lang="it-IT" i="1" dirty="0"/>
              <a:t>state-machine</a:t>
            </a:r>
            <a:r>
              <a:rPr lang="it-IT" dirty="0"/>
              <a:t> </a:t>
            </a:r>
            <a:r>
              <a:rPr lang="it-IT" dirty="0" smtClean="0"/>
              <a:t>approach.</a:t>
            </a:r>
          </a:p>
          <a:p>
            <a:r>
              <a:rPr lang="it-IT" dirty="0"/>
              <a:t> The authors of the paper also decided to do the database computations for a transaction at the same node where the data is </a:t>
            </a:r>
            <a:r>
              <a:rPr lang="it-IT" dirty="0" smtClean="0"/>
              <a:t>located. </a:t>
            </a:r>
            <a:r>
              <a:rPr lang="it-IT" sz="2400" dirty="0" smtClean="0">
                <a:solidFill>
                  <a:srgbClr val="002060"/>
                </a:solidFill>
              </a:rPr>
              <a:t>(Notice </a:t>
            </a:r>
            <a:r>
              <a:rPr lang="it-IT" sz="2400" dirty="0">
                <a:solidFill>
                  <a:srgbClr val="002060"/>
                </a:solidFill>
              </a:rPr>
              <a:t>that this full replication environment is very different from </a:t>
            </a:r>
            <a:r>
              <a:rPr lang="it-IT" sz="2400" dirty="0" smtClean="0">
                <a:solidFill>
                  <a:srgbClr val="002060"/>
                </a:solidFill>
              </a:rPr>
              <a:t>conventional distributed </a:t>
            </a:r>
            <a:r>
              <a:rPr lang="it-IT" sz="2400" dirty="0">
                <a:solidFill>
                  <a:srgbClr val="002060"/>
                </a:solidFill>
              </a:rPr>
              <a:t>database processing, because there is little communication between the </a:t>
            </a:r>
            <a:r>
              <a:rPr lang="it-IT" sz="2400" dirty="0" smtClean="0">
                <a:solidFill>
                  <a:srgbClr val="002060"/>
                </a:solidFill>
              </a:rPr>
              <a:t>nodes)</a:t>
            </a:r>
            <a:r>
              <a:rPr lang="it-IT" sz="2400" dirty="0" smtClean="0"/>
              <a:t>.</a:t>
            </a:r>
          </a:p>
          <a:p>
            <a:r>
              <a:rPr lang="it-IT" dirty="0"/>
              <a:t>The nodes must agree among themselves </a:t>
            </a:r>
            <a:r>
              <a:rPr lang="it-IT" dirty="0" smtClean="0"/>
              <a:t>as to </a:t>
            </a:r>
            <a:r>
              <a:rPr lang="it-IT" dirty="0"/>
              <a:t>what the input transactions will be (discussed in subsection 4.2</a:t>
            </a:r>
            <a:r>
              <a:rPr lang="it-IT" dirty="0" smtClean="0"/>
              <a:t>).</a:t>
            </a:r>
          </a:p>
          <a:p>
            <a:r>
              <a:rPr lang="it-IT" dirty="0"/>
              <a:t>The </a:t>
            </a:r>
            <a:r>
              <a:rPr lang="it-IT" dirty="0" smtClean="0"/>
              <a:t>outputs of </a:t>
            </a:r>
            <a:r>
              <a:rPr lang="it-IT" dirty="0"/>
              <a:t>each transaction must also be compared in order to select the majority, </a:t>
            </a:r>
            <a:r>
              <a:rPr lang="it-IT" dirty="0" smtClean="0"/>
              <a:t>correct one </a:t>
            </a:r>
            <a:r>
              <a:rPr lang="it-IT" dirty="0"/>
              <a:t>(discussed in subsection 4.1</a:t>
            </a:r>
            <a:r>
              <a:rPr lang="it-IT" dirty="0" smtClean="0"/>
              <a:t>).</a:t>
            </a:r>
          </a:p>
          <a:p>
            <a:pPr marL="0" indent="0">
              <a:buNone/>
            </a:pPr>
            <a:r>
              <a:rPr lang="it-IT" dirty="0"/>
              <a:t>Unlike conventional processing, here </a:t>
            </a:r>
            <a:r>
              <a:rPr lang="it-IT" b="1" dirty="0"/>
              <a:t>nodes do not have to communicate to execute the transactions</a:t>
            </a:r>
            <a:r>
              <a:rPr lang="it-IT" dirty="0"/>
              <a:t>. A node does not have to </a:t>
            </a:r>
            <a:r>
              <a:rPr lang="it-IT" i="1" dirty="0"/>
              <a:t>request locks</a:t>
            </a:r>
            <a:r>
              <a:rPr lang="it-IT" dirty="0"/>
              <a:t> from the other nodes, and there can be no </a:t>
            </a:r>
            <a:r>
              <a:rPr lang="it-IT" i="1" dirty="0"/>
              <a:t>global deadlocks.</a:t>
            </a:r>
          </a:p>
          <a:p>
            <a:r>
              <a:rPr lang="it-IT" dirty="0" smtClean="0"/>
              <a:t>There </a:t>
            </a:r>
            <a:r>
              <a:rPr lang="it-IT" dirty="0"/>
              <a:t>is no need to decide what node will execute a transaction, they all </a:t>
            </a:r>
            <a:r>
              <a:rPr lang="it-IT" dirty="0" smtClean="0"/>
              <a:t>do.</a:t>
            </a:r>
          </a:p>
          <a:p>
            <a:r>
              <a:rPr lang="it-IT" dirty="0" smtClean="0"/>
              <a:t>The updates </a:t>
            </a:r>
            <a:r>
              <a:rPr lang="it-IT" dirty="0"/>
              <a:t>made by a transaction do not have to be broadcast to other </a:t>
            </a:r>
            <a:r>
              <a:rPr lang="it-IT" dirty="0" smtClean="0"/>
              <a:t>nodes: all </a:t>
            </a:r>
            <a:r>
              <a:rPr lang="it-IT" dirty="0"/>
              <a:t>(perfect) nodes will make the same updates automatically</a:t>
            </a:r>
            <a:r>
              <a:rPr lang="it-IT" dirty="0" smtClean="0"/>
              <a:t>.</a:t>
            </a:r>
          </a:p>
        </p:txBody>
      </p:sp>
    </p:spTree>
    <p:extLst>
      <p:ext uri="{BB962C8B-B14F-4D97-AF65-F5344CB8AC3E}">
        <p14:creationId xmlns:p14="http://schemas.microsoft.com/office/powerpoint/2010/main" val="334271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41614" y="433160"/>
            <a:ext cx="10515600" cy="1325563"/>
          </a:xfrm>
        </p:spPr>
        <p:txBody>
          <a:bodyPr/>
          <a:lstStyle/>
          <a:p>
            <a:r>
              <a:rPr lang="en-US" dirty="0" smtClean="0">
                <a:solidFill>
                  <a:srgbClr val="2E74B5"/>
                </a:solidFill>
                <a:cs typeface="Times New Roman" panose="02020603050405020304" pitchFamily="18" charset="0"/>
              </a:rPr>
              <a:t>4.1 </a:t>
            </a:r>
            <a:r>
              <a:rPr lang="en-US" dirty="0">
                <a:solidFill>
                  <a:srgbClr val="2E74B5"/>
                </a:solidFill>
                <a:cs typeface="Times New Roman" panose="02020603050405020304" pitchFamily="18" charset="0"/>
              </a:rPr>
              <a:t>Outputs</a:t>
            </a:r>
            <a:endParaRPr lang="it-IT" dirty="0"/>
          </a:p>
        </p:txBody>
      </p:sp>
      <p:sp>
        <p:nvSpPr>
          <p:cNvPr id="3" name="Segnaposto contenuto 2"/>
          <p:cNvSpPr>
            <a:spLocks noGrp="1"/>
          </p:cNvSpPr>
          <p:nvPr>
            <p:ph idx="1"/>
          </p:nvPr>
        </p:nvSpPr>
        <p:spPr/>
        <p:txBody>
          <a:bodyPr>
            <a:normAutofit lnSpcReduction="10000"/>
          </a:bodyPr>
          <a:lstStyle/>
          <a:p>
            <a:pPr lvl="0"/>
            <a:r>
              <a:rPr lang="it-IT" dirty="0" err="1"/>
              <a:t>Consider</a:t>
            </a:r>
            <a:r>
              <a:rPr lang="it-IT" dirty="0"/>
              <a:t> a </a:t>
            </a:r>
            <a:r>
              <a:rPr lang="it-IT" dirty="0" err="1"/>
              <a:t>transaction</a:t>
            </a:r>
            <a:r>
              <a:rPr lang="it-IT" dirty="0"/>
              <a:t> T, </a:t>
            </a:r>
            <a:r>
              <a:rPr lang="it-IT" dirty="0" err="1"/>
              <a:t>submitted</a:t>
            </a:r>
            <a:r>
              <a:rPr lang="it-IT" dirty="0"/>
              <a:t> to the </a:t>
            </a:r>
            <a:r>
              <a:rPr lang="it-IT" dirty="0" err="1"/>
              <a:t>system</a:t>
            </a:r>
            <a:r>
              <a:rPr lang="it-IT" dirty="0"/>
              <a:t> by a </a:t>
            </a:r>
            <a:r>
              <a:rPr lang="it-IT" dirty="0" err="1"/>
              <a:t>user</a:t>
            </a:r>
            <a:endParaRPr lang="it-IT" dirty="0"/>
          </a:p>
          <a:p>
            <a:pPr lvl="0"/>
            <a:r>
              <a:rPr lang="it-IT" dirty="0" err="1"/>
              <a:t>Now</a:t>
            </a:r>
            <a:r>
              <a:rPr lang="it-IT" dirty="0"/>
              <a:t>, </a:t>
            </a:r>
            <a:r>
              <a:rPr lang="it-IT" dirty="0" err="1"/>
              <a:t>after</a:t>
            </a:r>
            <a:r>
              <a:rPr lang="it-IT" dirty="0"/>
              <a:t> T </a:t>
            </a:r>
            <a:r>
              <a:rPr lang="it-IT" dirty="0" err="1"/>
              <a:t>is</a:t>
            </a:r>
            <a:r>
              <a:rPr lang="it-IT" dirty="0"/>
              <a:t> </a:t>
            </a:r>
            <a:r>
              <a:rPr lang="it-IT" dirty="0" err="1"/>
              <a:t>executed</a:t>
            </a:r>
            <a:r>
              <a:rPr lang="it-IT" dirty="0"/>
              <a:t> </a:t>
            </a:r>
            <a:r>
              <a:rPr lang="it-IT" dirty="0" err="1"/>
              <a:t>at</a:t>
            </a:r>
            <a:r>
              <a:rPr lang="it-IT" dirty="0"/>
              <a:t> 2m+1 </a:t>
            </a:r>
            <a:r>
              <a:rPr lang="it-IT" dirty="0" err="1"/>
              <a:t>nodes</a:t>
            </a:r>
            <a:r>
              <a:rPr lang="it-IT" dirty="0"/>
              <a:t>, </a:t>
            </a:r>
            <a:r>
              <a:rPr lang="it-IT" dirty="0" err="1"/>
              <a:t>at</a:t>
            </a:r>
            <a:r>
              <a:rPr lang="it-IT" dirty="0"/>
              <a:t> </a:t>
            </a:r>
            <a:r>
              <a:rPr lang="it-IT" dirty="0" err="1"/>
              <a:t>least</a:t>
            </a:r>
            <a:r>
              <a:rPr lang="it-IT" dirty="0"/>
              <a:t> m+1 </a:t>
            </a:r>
            <a:r>
              <a:rPr lang="it-IT" dirty="0" err="1" smtClean="0"/>
              <a:t>nodes</a:t>
            </a:r>
            <a:r>
              <a:rPr lang="it-IT" dirty="0" smtClean="0"/>
              <a:t> </a:t>
            </a:r>
            <a:r>
              <a:rPr lang="it-IT" dirty="0" err="1"/>
              <a:t>have</a:t>
            </a:r>
            <a:r>
              <a:rPr lang="it-IT" dirty="0"/>
              <a:t> the </a:t>
            </a:r>
            <a:r>
              <a:rPr lang="it-IT" dirty="0" err="1"/>
              <a:t>correct</a:t>
            </a:r>
            <a:r>
              <a:rPr lang="it-IT" dirty="0"/>
              <a:t> </a:t>
            </a:r>
            <a:r>
              <a:rPr lang="it-IT" dirty="0" err="1" smtClean="0"/>
              <a:t>result</a:t>
            </a:r>
            <a:endParaRPr lang="it-IT" dirty="0" smtClean="0"/>
          </a:p>
          <a:p>
            <a:pPr lvl="0"/>
            <a:r>
              <a:rPr lang="it-IT" dirty="0" smtClean="0"/>
              <a:t>For </a:t>
            </a:r>
            <a:r>
              <a:rPr lang="it-IT" dirty="0"/>
              <a:t>the R3 </a:t>
            </a:r>
            <a:r>
              <a:rPr lang="it-IT" dirty="0" err="1" smtClean="0"/>
              <a:t>assumption</a:t>
            </a:r>
            <a:endParaRPr lang="it-IT" dirty="0" smtClean="0"/>
          </a:p>
          <a:p>
            <a:pPr marL="0" lvl="0" indent="0">
              <a:buNone/>
            </a:pPr>
            <a:r>
              <a:rPr lang="it-IT" dirty="0" smtClean="0"/>
              <a:t>the </a:t>
            </a:r>
            <a:r>
              <a:rPr lang="it-IT" dirty="0"/>
              <a:t>output </a:t>
            </a:r>
            <a:r>
              <a:rPr lang="it-IT" dirty="0" err="1"/>
              <a:t>node</a:t>
            </a:r>
            <a:r>
              <a:rPr lang="it-IT" dirty="0"/>
              <a:t> </a:t>
            </a:r>
            <a:r>
              <a:rPr lang="it-IT" dirty="0" err="1"/>
              <a:t>obtains</a:t>
            </a:r>
            <a:r>
              <a:rPr lang="it-IT" dirty="0"/>
              <a:t> 2m+1 </a:t>
            </a:r>
            <a:r>
              <a:rPr lang="it-IT" dirty="0" err="1"/>
              <a:t>results</a:t>
            </a:r>
            <a:r>
              <a:rPr lang="it-IT" dirty="0"/>
              <a:t> for T, from </a:t>
            </a:r>
            <a:r>
              <a:rPr lang="it-IT" dirty="0" err="1"/>
              <a:t>this</a:t>
            </a:r>
            <a:r>
              <a:rPr lang="it-IT" dirty="0"/>
              <a:t> </a:t>
            </a:r>
            <a:r>
              <a:rPr lang="it-IT" dirty="0" err="1"/>
              <a:t>results</a:t>
            </a:r>
            <a:r>
              <a:rPr lang="it-IT" dirty="0"/>
              <a:t>, </a:t>
            </a:r>
            <a:r>
              <a:rPr lang="it-IT" dirty="0" err="1"/>
              <a:t>it</a:t>
            </a:r>
            <a:r>
              <a:rPr lang="it-IT" dirty="0"/>
              <a:t> </a:t>
            </a:r>
            <a:r>
              <a:rPr lang="it-IT" dirty="0" err="1"/>
              <a:t>selects</a:t>
            </a:r>
            <a:r>
              <a:rPr lang="it-IT" dirty="0"/>
              <a:t> the </a:t>
            </a:r>
            <a:r>
              <a:rPr lang="it-IT" dirty="0" err="1"/>
              <a:t>majority</a:t>
            </a:r>
            <a:r>
              <a:rPr lang="it-IT" dirty="0"/>
              <a:t> </a:t>
            </a:r>
            <a:r>
              <a:rPr lang="it-IT" dirty="0" err="1"/>
              <a:t>value</a:t>
            </a:r>
            <a:r>
              <a:rPr lang="it-IT" dirty="0"/>
              <a:t> and </a:t>
            </a:r>
            <a:r>
              <a:rPr lang="it-IT" dirty="0" err="1"/>
              <a:t>transmit</a:t>
            </a:r>
            <a:r>
              <a:rPr lang="it-IT" dirty="0"/>
              <a:t> </a:t>
            </a:r>
            <a:r>
              <a:rPr lang="it-IT" dirty="0" err="1"/>
              <a:t>it</a:t>
            </a:r>
            <a:r>
              <a:rPr lang="it-IT" dirty="0"/>
              <a:t> to the </a:t>
            </a:r>
            <a:r>
              <a:rPr lang="it-IT" dirty="0" err="1"/>
              <a:t>user</a:t>
            </a:r>
            <a:endParaRPr lang="it-IT" dirty="0"/>
          </a:p>
          <a:p>
            <a:pPr lvl="0"/>
            <a:r>
              <a:rPr lang="it-IT" dirty="0" err="1"/>
              <a:t>But</a:t>
            </a:r>
            <a:r>
              <a:rPr lang="it-IT" dirty="0"/>
              <a:t> the output </a:t>
            </a:r>
            <a:r>
              <a:rPr lang="it-IT" dirty="0" err="1"/>
              <a:t>node</a:t>
            </a:r>
            <a:r>
              <a:rPr lang="it-IT" dirty="0"/>
              <a:t> </a:t>
            </a:r>
            <a:r>
              <a:rPr lang="it-IT" dirty="0" err="1"/>
              <a:t>is</a:t>
            </a:r>
            <a:r>
              <a:rPr lang="it-IT" dirty="0"/>
              <a:t> a </a:t>
            </a:r>
            <a:r>
              <a:rPr lang="it-IT" dirty="0" err="1"/>
              <a:t>critical</a:t>
            </a:r>
            <a:r>
              <a:rPr lang="it-IT" dirty="0"/>
              <a:t> component and </a:t>
            </a:r>
            <a:r>
              <a:rPr lang="it-IT" dirty="0" err="1"/>
              <a:t>it</a:t>
            </a:r>
            <a:r>
              <a:rPr lang="it-IT" dirty="0"/>
              <a:t> </a:t>
            </a:r>
            <a:r>
              <a:rPr lang="it-IT" dirty="0" err="1"/>
              <a:t>cannot</a:t>
            </a:r>
            <a:r>
              <a:rPr lang="it-IT" dirty="0"/>
              <a:t> be insane </a:t>
            </a:r>
          </a:p>
          <a:p>
            <a:pPr lvl="0"/>
            <a:r>
              <a:rPr lang="it-IT" dirty="0" err="1"/>
              <a:t>Because</a:t>
            </a:r>
            <a:r>
              <a:rPr lang="it-IT" dirty="0"/>
              <a:t> </a:t>
            </a:r>
            <a:r>
              <a:rPr lang="it-IT" dirty="0" err="1"/>
              <a:t>if</a:t>
            </a:r>
            <a:r>
              <a:rPr lang="it-IT" dirty="0"/>
              <a:t> an output </a:t>
            </a:r>
            <a:r>
              <a:rPr lang="it-IT" dirty="0" err="1"/>
              <a:t>node</a:t>
            </a:r>
            <a:r>
              <a:rPr lang="it-IT" dirty="0"/>
              <a:t> </a:t>
            </a:r>
            <a:r>
              <a:rPr lang="it-IT" dirty="0" err="1"/>
              <a:t>is</a:t>
            </a:r>
            <a:r>
              <a:rPr lang="it-IT" dirty="0"/>
              <a:t> insane, </a:t>
            </a:r>
            <a:r>
              <a:rPr lang="it-IT" dirty="0" err="1"/>
              <a:t>it</a:t>
            </a:r>
            <a:r>
              <a:rPr lang="it-IT" dirty="0"/>
              <a:t> </a:t>
            </a:r>
            <a:r>
              <a:rPr lang="it-IT" dirty="0" err="1"/>
              <a:t>could</a:t>
            </a:r>
            <a:r>
              <a:rPr lang="it-IT" dirty="0"/>
              <a:t> invalidate the </a:t>
            </a:r>
            <a:r>
              <a:rPr lang="it-IT" dirty="0" err="1"/>
              <a:t>results</a:t>
            </a:r>
            <a:r>
              <a:rPr lang="it-IT" dirty="0"/>
              <a:t> of the processing </a:t>
            </a:r>
            <a:r>
              <a:rPr lang="it-IT" dirty="0" err="1"/>
              <a:t>nodes</a:t>
            </a:r>
            <a:r>
              <a:rPr lang="it-IT" dirty="0"/>
              <a:t> by </a:t>
            </a:r>
            <a:r>
              <a:rPr lang="it-IT" dirty="0" err="1"/>
              <a:t>conveying</a:t>
            </a:r>
            <a:r>
              <a:rPr lang="it-IT" dirty="0"/>
              <a:t> </a:t>
            </a:r>
            <a:r>
              <a:rPr lang="it-IT" dirty="0" err="1"/>
              <a:t>garbage</a:t>
            </a:r>
            <a:r>
              <a:rPr lang="it-IT" dirty="0"/>
              <a:t> to the </a:t>
            </a:r>
            <a:r>
              <a:rPr lang="it-IT" dirty="0" err="1"/>
              <a:t>users</a:t>
            </a:r>
            <a:endParaRPr lang="it-IT" dirty="0"/>
          </a:p>
          <a:p>
            <a:pPr lvl="0"/>
            <a:r>
              <a:rPr lang="it-IT" dirty="0" err="1"/>
              <a:t>This</a:t>
            </a:r>
            <a:r>
              <a:rPr lang="it-IT" dirty="0"/>
              <a:t> </a:t>
            </a:r>
            <a:r>
              <a:rPr lang="it-IT" dirty="0" err="1"/>
              <a:t>is</a:t>
            </a:r>
            <a:r>
              <a:rPr lang="it-IT" dirty="0"/>
              <a:t> a </a:t>
            </a:r>
            <a:r>
              <a:rPr lang="it-IT" dirty="0" err="1" smtClean="0">
                <a:solidFill>
                  <a:srgbClr val="FF0000"/>
                </a:solidFill>
              </a:rPr>
              <a:t>contraddiction</a:t>
            </a:r>
            <a:r>
              <a:rPr lang="it-IT" dirty="0"/>
              <a:t>! </a:t>
            </a:r>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2126" y="337049"/>
            <a:ext cx="1421674" cy="1421674"/>
          </a:xfrm>
          <a:prstGeom prst="rect">
            <a:avLst/>
          </a:prstGeom>
        </p:spPr>
      </p:pic>
    </p:spTree>
    <p:extLst>
      <p:ext uri="{BB962C8B-B14F-4D97-AF65-F5344CB8AC3E}">
        <p14:creationId xmlns:p14="http://schemas.microsoft.com/office/powerpoint/2010/main" val="6742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rgbClr val="2E74B5"/>
                </a:solidFill>
                <a:cs typeface="Times New Roman" panose="02020603050405020304" pitchFamily="18" charset="0"/>
              </a:rPr>
              <a:t>4.1 </a:t>
            </a:r>
            <a:r>
              <a:rPr lang="en-US" dirty="0">
                <a:solidFill>
                  <a:srgbClr val="2E74B5"/>
                </a:solidFill>
                <a:cs typeface="Times New Roman" panose="02020603050405020304" pitchFamily="18" charset="0"/>
              </a:rPr>
              <a:t>Outputs</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a:t>To solve </a:t>
            </a:r>
            <a:r>
              <a:rPr lang="it-IT" dirty="0" err="1"/>
              <a:t>this</a:t>
            </a:r>
            <a:r>
              <a:rPr lang="it-IT" dirty="0"/>
              <a:t> </a:t>
            </a:r>
            <a:r>
              <a:rPr lang="it-IT" dirty="0" err="1"/>
              <a:t>problem</a:t>
            </a:r>
            <a:r>
              <a:rPr lang="it-IT" dirty="0"/>
              <a:t> </a:t>
            </a:r>
            <a:r>
              <a:rPr lang="it-IT" dirty="0" err="1"/>
              <a:t>there</a:t>
            </a:r>
            <a:r>
              <a:rPr lang="it-IT" dirty="0"/>
              <a:t> are 2 </a:t>
            </a:r>
            <a:r>
              <a:rPr lang="it-IT" dirty="0" err="1"/>
              <a:t>alternatives</a:t>
            </a:r>
            <a:r>
              <a:rPr lang="it-IT" dirty="0"/>
              <a:t>:</a:t>
            </a:r>
          </a:p>
          <a:p>
            <a:pPr marL="0" indent="0">
              <a:buNone/>
            </a:pPr>
            <a:endParaRPr lang="it-IT" dirty="0"/>
          </a:p>
          <a:p>
            <a:pPr marL="0" indent="0">
              <a:buNone/>
            </a:pPr>
            <a:r>
              <a:rPr lang="it-IT" dirty="0"/>
              <a:t>1) to </a:t>
            </a:r>
            <a:r>
              <a:rPr lang="it-IT" dirty="0" err="1"/>
              <a:t>move</a:t>
            </a:r>
            <a:r>
              <a:rPr lang="it-IT" dirty="0"/>
              <a:t> the output </a:t>
            </a:r>
            <a:r>
              <a:rPr lang="it-IT" dirty="0" err="1"/>
              <a:t>node</a:t>
            </a:r>
            <a:r>
              <a:rPr lang="it-IT" dirty="0"/>
              <a:t> to the </a:t>
            </a:r>
            <a:r>
              <a:rPr lang="it-IT" dirty="0" err="1"/>
              <a:t>user’s</a:t>
            </a:r>
            <a:r>
              <a:rPr lang="it-IT" dirty="0"/>
              <a:t> head</a:t>
            </a:r>
          </a:p>
          <a:p>
            <a:pPr marL="0" indent="0">
              <a:buNone/>
            </a:pPr>
            <a:r>
              <a:rPr lang="it-IT" dirty="0"/>
              <a:t>In </a:t>
            </a:r>
            <a:r>
              <a:rPr lang="it-IT" dirty="0" err="1"/>
              <a:t>this</a:t>
            </a:r>
            <a:r>
              <a:rPr lang="it-IT" dirty="0"/>
              <a:t> way the </a:t>
            </a:r>
            <a:r>
              <a:rPr lang="it-IT" dirty="0" err="1"/>
              <a:t>user</a:t>
            </a:r>
            <a:r>
              <a:rPr lang="it-IT" dirty="0"/>
              <a:t> </a:t>
            </a:r>
            <a:r>
              <a:rPr lang="it-IT" dirty="0" err="1"/>
              <a:t>examine</a:t>
            </a:r>
            <a:r>
              <a:rPr lang="it-IT" dirty="0"/>
              <a:t> a 2m+1 </a:t>
            </a:r>
            <a:r>
              <a:rPr lang="it-IT" dirty="0" err="1"/>
              <a:t>result</a:t>
            </a:r>
            <a:r>
              <a:rPr lang="it-IT" dirty="0"/>
              <a:t> of </a:t>
            </a:r>
            <a:r>
              <a:rPr lang="it-IT" dirty="0" err="1"/>
              <a:t>his</a:t>
            </a:r>
            <a:r>
              <a:rPr lang="it-IT" dirty="0"/>
              <a:t> </a:t>
            </a:r>
            <a:r>
              <a:rPr lang="it-IT" dirty="0" err="1"/>
              <a:t>transactions</a:t>
            </a:r>
            <a:r>
              <a:rPr lang="it-IT" dirty="0"/>
              <a:t> and </a:t>
            </a:r>
            <a:r>
              <a:rPr lang="it-IT" dirty="0" err="1"/>
              <a:t>make</a:t>
            </a:r>
            <a:r>
              <a:rPr lang="it-IT" dirty="0"/>
              <a:t> the </a:t>
            </a:r>
            <a:r>
              <a:rPr lang="it-IT" dirty="0" err="1"/>
              <a:t>majority</a:t>
            </a:r>
            <a:r>
              <a:rPr lang="it-IT" dirty="0"/>
              <a:t> </a:t>
            </a:r>
            <a:r>
              <a:rPr lang="it-IT" dirty="0" err="1"/>
              <a:t>operation</a:t>
            </a:r>
            <a:endParaRPr lang="it-IT" dirty="0"/>
          </a:p>
          <a:p>
            <a:pPr marL="0" indent="0">
              <a:buNone/>
            </a:pPr>
            <a:r>
              <a:rPr lang="it-IT" dirty="0" err="1"/>
              <a:t>That’s</a:t>
            </a:r>
            <a:r>
              <a:rPr lang="it-IT" dirty="0"/>
              <a:t> </a:t>
            </a:r>
            <a:r>
              <a:rPr lang="it-IT" dirty="0" err="1"/>
              <a:t>not</a:t>
            </a:r>
            <a:r>
              <a:rPr lang="it-IT" dirty="0"/>
              <a:t> </a:t>
            </a:r>
            <a:r>
              <a:rPr lang="it-IT" dirty="0" err="1"/>
              <a:t>good</a:t>
            </a:r>
            <a:r>
              <a:rPr lang="it-IT" dirty="0"/>
              <a:t> for </a:t>
            </a:r>
            <a:r>
              <a:rPr lang="it-IT" dirty="0" err="1"/>
              <a:t>two</a:t>
            </a:r>
            <a:r>
              <a:rPr lang="it-IT" dirty="0"/>
              <a:t> </a:t>
            </a:r>
            <a:r>
              <a:rPr lang="it-IT" dirty="0" err="1"/>
              <a:t>motivations</a:t>
            </a:r>
            <a:r>
              <a:rPr lang="it-IT" dirty="0"/>
              <a:t>: </a:t>
            </a:r>
          </a:p>
          <a:p>
            <a:r>
              <a:rPr lang="it-IT" dirty="0"/>
              <a:t>The </a:t>
            </a:r>
            <a:r>
              <a:rPr lang="it-IT" dirty="0" err="1"/>
              <a:t>system</a:t>
            </a:r>
            <a:r>
              <a:rPr lang="it-IT" dirty="0"/>
              <a:t> must </a:t>
            </a:r>
            <a:r>
              <a:rPr lang="it-IT" dirty="0" err="1"/>
              <a:t>provide</a:t>
            </a:r>
            <a:r>
              <a:rPr lang="it-IT" dirty="0"/>
              <a:t> the </a:t>
            </a:r>
            <a:r>
              <a:rPr lang="it-IT" dirty="0" err="1"/>
              <a:t>burden</a:t>
            </a:r>
            <a:r>
              <a:rPr lang="it-IT" dirty="0"/>
              <a:t> </a:t>
            </a:r>
            <a:r>
              <a:rPr lang="it-IT" dirty="0" err="1"/>
              <a:t>failure</a:t>
            </a:r>
            <a:r>
              <a:rPr lang="it-IT" dirty="0"/>
              <a:t>, </a:t>
            </a:r>
            <a:r>
              <a:rPr lang="it-IT" dirty="0" err="1"/>
              <a:t>not</a:t>
            </a:r>
            <a:r>
              <a:rPr lang="it-IT" dirty="0"/>
              <a:t> the </a:t>
            </a:r>
            <a:r>
              <a:rPr lang="it-IT" dirty="0" err="1"/>
              <a:t>user</a:t>
            </a:r>
            <a:r>
              <a:rPr lang="it-IT" dirty="0"/>
              <a:t> </a:t>
            </a:r>
          </a:p>
          <a:p>
            <a:r>
              <a:rPr lang="it-IT" dirty="0"/>
              <a:t>The </a:t>
            </a:r>
            <a:r>
              <a:rPr lang="it-IT" dirty="0" err="1"/>
              <a:t>users</a:t>
            </a:r>
            <a:r>
              <a:rPr lang="it-IT" dirty="0"/>
              <a:t> </a:t>
            </a:r>
            <a:r>
              <a:rPr lang="it-IT" dirty="0" err="1"/>
              <a:t>aren’t</a:t>
            </a:r>
            <a:r>
              <a:rPr lang="it-IT" dirty="0"/>
              <a:t> </a:t>
            </a:r>
            <a:r>
              <a:rPr lang="it-IT" dirty="0" err="1"/>
              <a:t>always</a:t>
            </a:r>
            <a:r>
              <a:rPr lang="it-IT" dirty="0"/>
              <a:t> </a:t>
            </a:r>
            <a:r>
              <a:rPr lang="it-IT" dirty="0" err="1"/>
              <a:t>perfect</a:t>
            </a:r>
            <a:endParaRPr lang="it-IT" dirty="0"/>
          </a:p>
          <a:p>
            <a:pPr marL="0" indent="0">
              <a:buNone/>
            </a:pPr>
            <a:endParaRPr lang="it-IT" dirty="0"/>
          </a:p>
          <a:p>
            <a:pPr marL="0" indent="0">
              <a:buNone/>
            </a:pPr>
            <a:r>
              <a:rPr lang="it-IT" dirty="0"/>
              <a:t>2) </a:t>
            </a:r>
            <a:r>
              <a:rPr lang="en-US" dirty="0"/>
              <a:t>to relax the failure model for output nodes</a:t>
            </a:r>
            <a:endParaRPr lang="it-IT" dirty="0"/>
          </a:p>
          <a:p>
            <a:pPr marL="0" indent="0">
              <a:buNone/>
            </a:pPr>
            <a:r>
              <a:rPr lang="it-IT" dirty="0" err="1"/>
              <a:t>When</a:t>
            </a:r>
            <a:r>
              <a:rPr lang="it-IT" dirty="0"/>
              <a:t> a </a:t>
            </a:r>
            <a:r>
              <a:rPr lang="it-IT" dirty="0" err="1"/>
              <a:t>user</a:t>
            </a:r>
            <a:r>
              <a:rPr lang="it-IT" dirty="0"/>
              <a:t> </a:t>
            </a:r>
            <a:r>
              <a:rPr lang="it-IT" dirty="0" err="1"/>
              <a:t>submits</a:t>
            </a:r>
            <a:r>
              <a:rPr lang="it-IT" dirty="0"/>
              <a:t> a </a:t>
            </a:r>
            <a:r>
              <a:rPr lang="it-IT" dirty="0" err="1"/>
              <a:t>transaction</a:t>
            </a:r>
            <a:r>
              <a:rPr lang="it-IT" dirty="0"/>
              <a:t> and </a:t>
            </a:r>
            <a:r>
              <a:rPr lang="it-IT" dirty="0" err="1"/>
              <a:t>it</a:t>
            </a:r>
            <a:r>
              <a:rPr lang="it-IT" dirty="0"/>
              <a:t> </a:t>
            </a:r>
            <a:r>
              <a:rPr lang="it-IT" dirty="0" err="1"/>
              <a:t>fails</a:t>
            </a:r>
            <a:r>
              <a:rPr lang="it-IT" dirty="0"/>
              <a:t> to </a:t>
            </a:r>
            <a:r>
              <a:rPr lang="it-IT" dirty="0" err="1"/>
              <a:t>get</a:t>
            </a:r>
            <a:r>
              <a:rPr lang="it-IT" dirty="0"/>
              <a:t> the output, the </a:t>
            </a:r>
            <a:r>
              <a:rPr lang="it-IT" dirty="0" err="1"/>
              <a:t>user</a:t>
            </a:r>
            <a:r>
              <a:rPr lang="it-IT" dirty="0"/>
              <a:t> can </a:t>
            </a:r>
            <a:r>
              <a:rPr lang="it-IT" dirty="0" err="1"/>
              <a:t>submit</a:t>
            </a:r>
            <a:r>
              <a:rPr lang="it-IT" dirty="0"/>
              <a:t> a </a:t>
            </a:r>
            <a:r>
              <a:rPr lang="it-IT" dirty="0" err="1"/>
              <a:t>query</a:t>
            </a:r>
            <a:r>
              <a:rPr lang="it-IT" dirty="0"/>
              <a:t> (</a:t>
            </a:r>
            <a:r>
              <a:rPr lang="it-IT" dirty="0" err="1"/>
              <a:t>directing</a:t>
            </a:r>
            <a:r>
              <a:rPr lang="it-IT" dirty="0"/>
              <a:t> the output to a </a:t>
            </a:r>
            <a:r>
              <a:rPr lang="it-IT" dirty="0" err="1"/>
              <a:t>different</a:t>
            </a:r>
            <a:r>
              <a:rPr lang="it-IT" dirty="0"/>
              <a:t> </a:t>
            </a:r>
            <a:r>
              <a:rPr lang="it-IT" dirty="0" err="1"/>
              <a:t>device</a:t>
            </a:r>
            <a:r>
              <a:rPr lang="it-IT" dirty="0"/>
              <a:t>) and </a:t>
            </a:r>
            <a:r>
              <a:rPr lang="it-IT" dirty="0" err="1"/>
              <a:t>see</a:t>
            </a:r>
            <a:r>
              <a:rPr lang="it-IT" dirty="0"/>
              <a:t> </a:t>
            </a:r>
            <a:r>
              <a:rPr lang="it-IT" dirty="0" err="1"/>
              <a:t>if</a:t>
            </a:r>
            <a:r>
              <a:rPr lang="it-IT" dirty="0"/>
              <a:t> </a:t>
            </a:r>
            <a:r>
              <a:rPr lang="it-IT" dirty="0" err="1"/>
              <a:t>his</a:t>
            </a:r>
            <a:r>
              <a:rPr lang="it-IT" dirty="0"/>
              <a:t> </a:t>
            </a:r>
            <a:r>
              <a:rPr lang="it-IT" dirty="0" err="1"/>
              <a:t>transaction</a:t>
            </a:r>
            <a:r>
              <a:rPr lang="it-IT" dirty="0"/>
              <a:t> </a:t>
            </a:r>
            <a:r>
              <a:rPr lang="it-IT" dirty="0" err="1"/>
              <a:t>committed</a:t>
            </a:r>
            <a:r>
              <a:rPr lang="it-IT" dirty="0"/>
              <a:t>, and, </a:t>
            </a:r>
            <a:r>
              <a:rPr lang="it-IT" dirty="0" err="1"/>
              <a:t>if</a:t>
            </a:r>
            <a:r>
              <a:rPr lang="it-IT" dirty="0"/>
              <a:t> so, </a:t>
            </a:r>
            <a:r>
              <a:rPr lang="it-IT" dirty="0" err="1"/>
              <a:t>what</a:t>
            </a:r>
            <a:r>
              <a:rPr lang="it-IT" dirty="0"/>
              <a:t> the </a:t>
            </a:r>
            <a:r>
              <a:rPr lang="it-IT" dirty="0" err="1"/>
              <a:t>results</a:t>
            </a:r>
            <a:r>
              <a:rPr lang="it-IT" dirty="0"/>
              <a:t> </a:t>
            </a:r>
            <a:r>
              <a:rPr lang="it-IT" dirty="0" err="1"/>
              <a:t>were</a:t>
            </a:r>
            <a:endParaRPr lang="it-IT" dirty="0"/>
          </a:p>
          <a:p>
            <a:endParaRPr lang="it-IT" dirty="0"/>
          </a:p>
        </p:txBody>
      </p:sp>
    </p:spTree>
    <p:extLst>
      <p:ext uri="{BB962C8B-B14F-4D97-AF65-F5344CB8AC3E}">
        <p14:creationId xmlns:p14="http://schemas.microsoft.com/office/powerpoint/2010/main" val="117729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rgbClr val="2E74B5"/>
                </a:solidFill>
                <a:cs typeface="Times New Roman" panose="02020603050405020304" pitchFamily="18" charset="0"/>
              </a:rPr>
              <a:t>4.2 </a:t>
            </a:r>
            <a:r>
              <a:rPr lang="en-US" dirty="0">
                <a:solidFill>
                  <a:srgbClr val="2E74B5"/>
                </a:solidFill>
                <a:cs typeface="Times New Roman" panose="02020603050405020304" pitchFamily="18" charset="0"/>
              </a:rPr>
              <a:t>Inputs</a:t>
            </a:r>
            <a:endParaRPr lang="it-IT" dirty="0"/>
          </a:p>
        </p:txBody>
      </p:sp>
      <p:sp>
        <p:nvSpPr>
          <p:cNvPr id="3" name="Segnaposto contenuto 2"/>
          <p:cNvSpPr>
            <a:spLocks noGrp="1"/>
          </p:cNvSpPr>
          <p:nvPr>
            <p:ph idx="1"/>
          </p:nvPr>
        </p:nvSpPr>
        <p:spPr/>
        <p:txBody>
          <a:bodyPr>
            <a:normAutofit/>
          </a:bodyPr>
          <a:lstStyle/>
          <a:p>
            <a:pPr lvl="0"/>
            <a:r>
              <a:rPr lang="en-US" dirty="0"/>
              <a:t>An input node is a critical component, its goal is to take a single transaction or command and distribute it to the processing nodes</a:t>
            </a:r>
            <a:endParaRPr lang="it-IT" dirty="0"/>
          </a:p>
          <a:p>
            <a:pPr lvl="0"/>
            <a:r>
              <a:rPr lang="it-IT" dirty="0" err="1"/>
              <a:t>Let’s</a:t>
            </a:r>
            <a:r>
              <a:rPr lang="it-IT" dirty="0"/>
              <a:t> </a:t>
            </a:r>
            <a:r>
              <a:rPr lang="it-IT" dirty="0" err="1"/>
              <a:t>temporarily</a:t>
            </a:r>
            <a:r>
              <a:rPr lang="it-IT" dirty="0"/>
              <a:t> assume </a:t>
            </a:r>
            <a:r>
              <a:rPr lang="it-IT" dirty="0" err="1"/>
              <a:t>that</a:t>
            </a:r>
            <a:r>
              <a:rPr lang="it-IT" dirty="0"/>
              <a:t> </a:t>
            </a:r>
            <a:r>
              <a:rPr lang="it-IT" dirty="0" err="1"/>
              <a:t>all</a:t>
            </a:r>
            <a:r>
              <a:rPr lang="it-IT" dirty="0"/>
              <a:t> input </a:t>
            </a:r>
            <a:r>
              <a:rPr lang="it-IT" dirty="0" err="1"/>
              <a:t>nodes</a:t>
            </a:r>
            <a:r>
              <a:rPr lang="it-IT" dirty="0"/>
              <a:t> are </a:t>
            </a:r>
            <a:r>
              <a:rPr lang="it-IT" dirty="0" err="1" smtClean="0"/>
              <a:t>perfect</a:t>
            </a:r>
            <a:r>
              <a:rPr lang="it-IT" dirty="0" smtClean="0"/>
              <a:t>, so, </a:t>
            </a:r>
            <a:r>
              <a:rPr lang="it-IT" dirty="0" err="1" smtClean="0"/>
              <a:t>they</a:t>
            </a:r>
            <a:r>
              <a:rPr lang="it-IT" dirty="0" smtClean="0"/>
              <a:t> can </a:t>
            </a:r>
            <a:r>
              <a:rPr lang="it-IT" dirty="0" err="1"/>
              <a:t>satisfy</a:t>
            </a:r>
            <a:r>
              <a:rPr lang="it-IT" dirty="0"/>
              <a:t> C1 </a:t>
            </a:r>
            <a:r>
              <a:rPr lang="it-IT" dirty="0" err="1" smtClean="0"/>
              <a:t>condition</a:t>
            </a:r>
            <a:endParaRPr lang="it-IT" dirty="0" smtClean="0"/>
          </a:p>
          <a:p>
            <a:pPr lvl="0"/>
            <a:r>
              <a:rPr lang="it-IT" dirty="0" err="1"/>
              <a:t>This</a:t>
            </a:r>
            <a:r>
              <a:rPr lang="it-IT" dirty="0"/>
              <a:t> </a:t>
            </a:r>
            <a:r>
              <a:rPr lang="it-IT" dirty="0" err="1"/>
              <a:t>means</a:t>
            </a:r>
            <a:r>
              <a:rPr lang="it-IT" dirty="0"/>
              <a:t> </a:t>
            </a:r>
            <a:r>
              <a:rPr lang="it-IT" dirty="0" err="1"/>
              <a:t>that</a:t>
            </a:r>
            <a:r>
              <a:rPr lang="it-IT" dirty="0"/>
              <a:t> the processing </a:t>
            </a:r>
            <a:r>
              <a:rPr lang="it-IT" dirty="0" err="1"/>
              <a:t>nodes</a:t>
            </a:r>
            <a:r>
              <a:rPr lang="it-IT" dirty="0"/>
              <a:t> must </a:t>
            </a:r>
            <a:r>
              <a:rPr lang="it-IT" dirty="0" err="1"/>
              <a:t>execute</a:t>
            </a:r>
            <a:r>
              <a:rPr lang="it-IT" dirty="0"/>
              <a:t> the </a:t>
            </a:r>
            <a:r>
              <a:rPr lang="it-IT" dirty="0" err="1"/>
              <a:t>same</a:t>
            </a:r>
            <a:r>
              <a:rPr lang="it-IT" dirty="0"/>
              <a:t> </a:t>
            </a:r>
            <a:r>
              <a:rPr lang="it-IT" dirty="0" err="1"/>
              <a:t>sequence</a:t>
            </a:r>
            <a:r>
              <a:rPr lang="it-IT" dirty="0"/>
              <a:t> of </a:t>
            </a:r>
            <a:r>
              <a:rPr lang="it-IT" dirty="0" err="1"/>
              <a:t>transactions</a:t>
            </a:r>
            <a:endParaRPr lang="it-IT" dirty="0"/>
          </a:p>
          <a:p>
            <a:pPr lvl="0"/>
            <a:r>
              <a:rPr lang="it-IT" dirty="0"/>
              <a:t>So, </a:t>
            </a:r>
            <a:r>
              <a:rPr lang="it-IT" dirty="0" smtClean="0"/>
              <a:t>in </a:t>
            </a:r>
            <a:r>
              <a:rPr lang="it-IT" dirty="0" err="1"/>
              <a:t>this</a:t>
            </a:r>
            <a:r>
              <a:rPr lang="it-IT" dirty="0"/>
              <a:t> </a:t>
            </a:r>
            <a:r>
              <a:rPr lang="it-IT" dirty="0" smtClean="0"/>
              <a:t>way, </a:t>
            </a:r>
            <a:r>
              <a:rPr lang="it-IT" dirty="0" err="1"/>
              <a:t>all</a:t>
            </a:r>
            <a:r>
              <a:rPr lang="it-IT" dirty="0"/>
              <a:t> </a:t>
            </a:r>
            <a:r>
              <a:rPr lang="it-IT" dirty="0" err="1"/>
              <a:t>perfect</a:t>
            </a:r>
            <a:r>
              <a:rPr lang="it-IT" dirty="0"/>
              <a:t> processing </a:t>
            </a:r>
            <a:r>
              <a:rPr lang="it-IT" dirty="0" err="1"/>
              <a:t>nodes</a:t>
            </a:r>
            <a:r>
              <a:rPr lang="it-IT" dirty="0"/>
              <a:t> </a:t>
            </a:r>
            <a:r>
              <a:rPr lang="it-IT" dirty="0" err="1"/>
              <a:t>will</a:t>
            </a:r>
            <a:r>
              <a:rPr lang="it-IT" dirty="0"/>
              <a:t> </a:t>
            </a:r>
            <a:r>
              <a:rPr lang="it-IT" dirty="0" err="1"/>
              <a:t>not</a:t>
            </a:r>
            <a:r>
              <a:rPr lang="it-IT" dirty="0"/>
              <a:t> </a:t>
            </a:r>
            <a:r>
              <a:rPr lang="it-IT" dirty="0" err="1"/>
              <a:t>have</a:t>
            </a:r>
            <a:r>
              <a:rPr lang="it-IT" dirty="0"/>
              <a:t> to compare </a:t>
            </a:r>
            <a:r>
              <a:rPr lang="it-IT" dirty="0" err="1"/>
              <a:t>their</a:t>
            </a:r>
            <a:r>
              <a:rPr lang="it-IT" dirty="0"/>
              <a:t> </a:t>
            </a:r>
            <a:r>
              <a:rPr lang="it-IT" dirty="0" err="1"/>
              <a:t>inputs</a:t>
            </a:r>
            <a:r>
              <a:rPr lang="it-IT" dirty="0"/>
              <a:t> with </a:t>
            </a:r>
            <a:r>
              <a:rPr lang="it-IT" dirty="0" err="1"/>
              <a:t>each</a:t>
            </a:r>
            <a:r>
              <a:rPr lang="it-IT" dirty="0"/>
              <a:t> </a:t>
            </a:r>
            <a:r>
              <a:rPr lang="it-IT" dirty="0" err="1" smtClean="0"/>
              <a:t>other</a:t>
            </a:r>
            <a:endParaRPr lang="it-IT" dirty="0"/>
          </a:p>
        </p:txBody>
      </p:sp>
    </p:spTree>
    <p:extLst>
      <p:ext uri="{BB962C8B-B14F-4D97-AF65-F5344CB8AC3E}">
        <p14:creationId xmlns:p14="http://schemas.microsoft.com/office/powerpoint/2010/main" val="15948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2E74B5"/>
                </a:solidFill>
                <a:cs typeface="Times New Roman" panose="02020603050405020304" pitchFamily="18" charset="0"/>
              </a:rPr>
              <a:t>Index</a:t>
            </a:r>
          </a:p>
        </p:txBody>
      </p:sp>
      <p:sp>
        <p:nvSpPr>
          <p:cNvPr id="3" name="Segnaposto contenuto 2"/>
          <p:cNvSpPr>
            <a:spLocks noGrp="1"/>
          </p:cNvSpPr>
          <p:nvPr>
            <p:ph idx="1"/>
          </p:nvPr>
        </p:nvSpPr>
        <p:spPr/>
        <p:txBody>
          <a:bodyPr>
            <a:normAutofit fontScale="85000" lnSpcReduction="20000"/>
          </a:bodyPr>
          <a:lstStyle/>
          <a:p>
            <a:pPr marL="0" indent="0">
              <a:buNone/>
            </a:pPr>
            <a:r>
              <a:rPr lang="it-IT" sz="1800" dirty="0" smtClean="0">
                <a:latin typeface="+mj-lt"/>
                <a:cs typeface="Times New Roman" panose="02020603050405020304" pitchFamily="18" charset="0"/>
              </a:rPr>
              <a:t>1. INTRODUCTION</a:t>
            </a:r>
          </a:p>
          <a:p>
            <a:pPr marL="0" indent="0">
              <a:buNone/>
            </a:pPr>
            <a:r>
              <a:rPr lang="it-IT" sz="1800" dirty="0" smtClean="0">
                <a:latin typeface="+mj-lt"/>
                <a:cs typeface="Times New Roman" panose="02020603050405020304" pitchFamily="18" charset="0"/>
              </a:rPr>
              <a:t>2. MODELING FAILURES </a:t>
            </a:r>
          </a:p>
          <a:p>
            <a:pPr marL="0" indent="0">
              <a:buNone/>
            </a:pPr>
            <a:r>
              <a:rPr lang="it-IT" sz="1800" dirty="0" smtClean="0">
                <a:latin typeface="+mj-lt"/>
                <a:cs typeface="Times New Roman" panose="02020603050405020304" pitchFamily="18" charset="0"/>
              </a:rPr>
              <a:t>	2.1 </a:t>
            </a:r>
            <a:r>
              <a:rPr lang="it-IT" sz="1800" dirty="0" err="1" smtClean="0">
                <a:latin typeface="+mj-lt"/>
                <a:cs typeface="Times New Roman" panose="02020603050405020304" pitchFamily="18" charset="0"/>
              </a:rPr>
              <a:t>Node</a:t>
            </a:r>
            <a:r>
              <a:rPr lang="it-IT" sz="1800" dirty="0" smtClean="0">
                <a:latin typeface="+mj-lt"/>
                <a:cs typeface="Times New Roman" panose="02020603050405020304" pitchFamily="18" charset="0"/>
              </a:rPr>
              <a:t> </a:t>
            </a:r>
            <a:r>
              <a:rPr lang="it-IT" sz="1800" dirty="0" err="1" smtClean="0">
                <a:latin typeface="+mj-lt"/>
                <a:cs typeface="Times New Roman" panose="02020603050405020304" pitchFamily="18" charset="0"/>
              </a:rPr>
              <a:t>Models</a:t>
            </a:r>
            <a:r>
              <a:rPr lang="it-IT" sz="1800" dirty="0" smtClean="0">
                <a:latin typeface="+mj-lt"/>
                <a:cs typeface="Times New Roman" panose="02020603050405020304" pitchFamily="18" charset="0"/>
              </a:rPr>
              <a:t> </a:t>
            </a:r>
          </a:p>
          <a:p>
            <a:pPr marL="0" indent="0">
              <a:buNone/>
            </a:pPr>
            <a:r>
              <a:rPr lang="it-IT" sz="1800" dirty="0" smtClean="0">
                <a:latin typeface="+mj-lt"/>
                <a:cs typeface="Times New Roman" panose="02020603050405020304" pitchFamily="18" charset="0"/>
              </a:rPr>
              <a:t>	2.2 Network Model </a:t>
            </a:r>
          </a:p>
          <a:p>
            <a:pPr marL="0" indent="0">
              <a:buNone/>
            </a:pPr>
            <a:r>
              <a:rPr lang="it-IT" sz="1800" dirty="0" smtClean="0">
                <a:latin typeface="+mj-lt"/>
                <a:cs typeface="Times New Roman" panose="02020603050405020304" pitchFamily="18" charset="0"/>
              </a:rPr>
              <a:t>3. BYZANTINE AGREEMENT PROBLEM </a:t>
            </a:r>
          </a:p>
          <a:p>
            <a:pPr marL="0" indent="0">
              <a:buNone/>
            </a:pPr>
            <a:r>
              <a:rPr lang="en-US" sz="1800" dirty="0" smtClean="0">
                <a:latin typeface="+mj-lt"/>
                <a:cs typeface="Times New Roman" panose="02020603050405020304" pitchFamily="18" charset="0"/>
              </a:rPr>
              <a:t>4. APPLICATIONS OF BA IN DATA PROCESSING </a:t>
            </a:r>
          </a:p>
          <a:p>
            <a:pPr marL="0" indent="0">
              <a:buNone/>
            </a:pPr>
            <a:r>
              <a:rPr lang="en-US" sz="1800" dirty="0">
                <a:latin typeface="+mj-lt"/>
                <a:cs typeface="Times New Roman" panose="02020603050405020304" pitchFamily="18" charset="0"/>
              </a:rPr>
              <a:t>	</a:t>
            </a:r>
            <a:r>
              <a:rPr lang="en-US" sz="1800" dirty="0" smtClean="0">
                <a:latin typeface="+mj-lt"/>
                <a:cs typeface="Times New Roman" panose="02020603050405020304" pitchFamily="18" charset="0"/>
              </a:rPr>
              <a:t>4.1 Outputs</a:t>
            </a:r>
          </a:p>
          <a:p>
            <a:pPr marL="0" indent="0">
              <a:buNone/>
            </a:pPr>
            <a:r>
              <a:rPr lang="en-US" sz="1800" dirty="0">
                <a:latin typeface="+mj-lt"/>
                <a:cs typeface="Times New Roman" panose="02020603050405020304" pitchFamily="18" charset="0"/>
              </a:rPr>
              <a:t>	</a:t>
            </a:r>
            <a:r>
              <a:rPr lang="en-US" sz="1800" dirty="0" smtClean="0">
                <a:latin typeface="+mj-lt"/>
                <a:cs typeface="Times New Roman" panose="02020603050405020304" pitchFamily="18" charset="0"/>
              </a:rPr>
              <a:t>4.2 Inputs </a:t>
            </a:r>
          </a:p>
          <a:p>
            <a:pPr marL="0" indent="0">
              <a:buNone/>
            </a:pPr>
            <a:r>
              <a:rPr lang="en-US" sz="1800" dirty="0" smtClean="0">
                <a:latin typeface="+mj-lt"/>
                <a:cs typeface="Times New Roman" panose="02020603050405020304" pitchFamily="18" charset="0"/>
              </a:rPr>
              <a:t>	4.3 Lazy Input Nodes </a:t>
            </a:r>
          </a:p>
          <a:p>
            <a:pPr marL="0" indent="0">
              <a:buNone/>
            </a:pPr>
            <a:r>
              <a:rPr lang="en-US" sz="1800" dirty="0" smtClean="0">
                <a:latin typeface="+mj-lt"/>
                <a:cs typeface="Times New Roman" panose="02020603050405020304" pitchFamily="18" charset="0"/>
              </a:rPr>
              <a:t>	4.4 Erratic input Nodes </a:t>
            </a:r>
          </a:p>
          <a:p>
            <a:pPr marL="0" indent="0">
              <a:buNone/>
            </a:pPr>
            <a:r>
              <a:rPr lang="en-US" sz="1800" dirty="0" smtClean="0">
                <a:latin typeface="+mj-lt"/>
                <a:cs typeface="Times New Roman" panose="02020603050405020304" pitchFamily="18" charset="0"/>
              </a:rPr>
              <a:t>	4.5 Recovery From Insanity </a:t>
            </a:r>
          </a:p>
          <a:p>
            <a:pPr marL="0" indent="0">
              <a:buNone/>
            </a:pPr>
            <a:r>
              <a:rPr lang="en-US" sz="1800" dirty="0" smtClean="0">
                <a:latin typeface="+mj-lt"/>
                <a:cs typeface="Times New Roman" panose="02020603050405020304" pitchFamily="18" charset="0"/>
              </a:rPr>
              <a:t>	4.6 Cost of Full Replication </a:t>
            </a:r>
          </a:p>
          <a:p>
            <a:pPr marL="0" indent="0">
              <a:buNone/>
            </a:pPr>
            <a:r>
              <a:rPr lang="en-US" sz="1800" dirty="0" smtClean="0">
                <a:latin typeface="+mj-lt"/>
                <a:cs typeface="Times New Roman" panose="02020603050405020304" pitchFamily="18" charset="0"/>
              </a:rPr>
              <a:t>5. ANY OTHER USES OF BA?</a:t>
            </a:r>
          </a:p>
          <a:p>
            <a:pPr marL="0" indent="0">
              <a:buNone/>
            </a:pPr>
            <a:r>
              <a:rPr lang="en-US" sz="1800" dirty="0" smtClean="0">
                <a:latin typeface="+mj-lt"/>
                <a:cs typeface="Times New Roman" panose="02020603050405020304" pitchFamily="18" charset="0"/>
              </a:rPr>
              <a:t>	5.1 BA with Sane Nodes</a:t>
            </a:r>
          </a:p>
          <a:p>
            <a:pPr marL="0" indent="0">
              <a:buNone/>
            </a:pPr>
            <a:r>
              <a:rPr lang="en-US" sz="1800" dirty="0" smtClean="0">
                <a:latin typeface="+mj-lt"/>
                <a:cs typeface="Times New Roman" panose="02020603050405020304" pitchFamily="18" charset="0"/>
              </a:rPr>
              <a:t>6. CONCLUSIONS </a:t>
            </a:r>
          </a:p>
        </p:txBody>
      </p:sp>
    </p:spTree>
    <p:extLst>
      <p:ext uri="{BB962C8B-B14F-4D97-AF65-F5344CB8AC3E}">
        <p14:creationId xmlns:p14="http://schemas.microsoft.com/office/powerpoint/2010/main" val="314852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rgbClr val="2E74B5"/>
                </a:solidFill>
                <a:cs typeface="Times New Roman" panose="02020603050405020304" pitchFamily="18" charset="0"/>
              </a:rPr>
              <a:t>4.2 </a:t>
            </a:r>
            <a:r>
              <a:rPr lang="en-US" dirty="0">
                <a:solidFill>
                  <a:srgbClr val="2E74B5"/>
                </a:solidFill>
                <a:cs typeface="Times New Roman" panose="02020603050405020304" pitchFamily="18" charset="0"/>
              </a:rPr>
              <a:t>Inputs</a:t>
            </a:r>
            <a:endParaRPr lang="it-IT" dirty="0"/>
          </a:p>
        </p:txBody>
      </p:sp>
      <p:sp>
        <p:nvSpPr>
          <p:cNvPr id="3" name="Segnaposto contenuto 2"/>
          <p:cNvSpPr>
            <a:spLocks noGrp="1"/>
          </p:cNvSpPr>
          <p:nvPr>
            <p:ph idx="1"/>
          </p:nvPr>
        </p:nvSpPr>
        <p:spPr/>
        <p:txBody>
          <a:bodyPr>
            <a:normAutofit fontScale="55000" lnSpcReduction="20000"/>
          </a:bodyPr>
          <a:lstStyle/>
          <a:p>
            <a:pPr marL="0" indent="0">
              <a:buNone/>
            </a:pPr>
            <a:r>
              <a:rPr lang="it-IT" sz="2900" dirty="0" smtClean="0"/>
              <a:t>A </a:t>
            </a:r>
            <a:r>
              <a:rPr lang="it-IT" sz="2900" dirty="0" err="1"/>
              <a:t>few</a:t>
            </a:r>
            <a:r>
              <a:rPr lang="it-IT" sz="2900" dirty="0"/>
              <a:t> </a:t>
            </a:r>
            <a:r>
              <a:rPr lang="it-IT" sz="2900" dirty="0" err="1"/>
              <a:t>observation</a:t>
            </a:r>
            <a:r>
              <a:rPr lang="it-IT" sz="2900" dirty="0"/>
              <a:t> </a:t>
            </a:r>
            <a:r>
              <a:rPr lang="it-IT" sz="2900" dirty="0" err="1"/>
              <a:t>about</a:t>
            </a:r>
            <a:r>
              <a:rPr lang="it-IT" sz="2900" dirty="0"/>
              <a:t> </a:t>
            </a:r>
            <a:r>
              <a:rPr lang="it-IT" sz="2900" dirty="0" err="1"/>
              <a:t>this</a:t>
            </a:r>
            <a:r>
              <a:rPr lang="it-IT" sz="2900" dirty="0"/>
              <a:t> </a:t>
            </a:r>
            <a:r>
              <a:rPr lang="it-IT" sz="2900" dirty="0" err="1"/>
              <a:t>solution</a:t>
            </a:r>
            <a:r>
              <a:rPr lang="it-IT" sz="2900" dirty="0"/>
              <a:t>:</a:t>
            </a:r>
          </a:p>
          <a:p>
            <a:pPr marL="0" lvl="0" indent="0">
              <a:buNone/>
            </a:pPr>
            <a:endParaRPr lang="it-IT" sz="2900" dirty="0" smtClean="0"/>
          </a:p>
          <a:p>
            <a:pPr marL="0" lvl="0" indent="0">
              <a:buNone/>
            </a:pPr>
            <a:r>
              <a:rPr lang="it-IT" sz="2900" dirty="0" smtClean="0"/>
              <a:t>1) </a:t>
            </a:r>
            <a:r>
              <a:rPr lang="it-IT" sz="2900" dirty="0" err="1" smtClean="0"/>
              <a:t>If</a:t>
            </a:r>
            <a:r>
              <a:rPr lang="it-IT" sz="2900" dirty="0" smtClean="0"/>
              <a:t> </a:t>
            </a:r>
            <a:r>
              <a:rPr lang="it-IT" sz="2900" dirty="0" err="1"/>
              <a:t>two</a:t>
            </a:r>
            <a:r>
              <a:rPr lang="it-IT" sz="2900" dirty="0"/>
              <a:t> </a:t>
            </a:r>
            <a:r>
              <a:rPr lang="it-IT" sz="2900" dirty="0" err="1"/>
              <a:t>conventional</a:t>
            </a:r>
            <a:r>
              <a:rPr lang="it-IT" sz="2900" dirty="0"/>
              <a:t> database </a:t>
            </a:r>
            <a:r>
              <a:rPr lang="it-IT" sz="2900" dirty="0" err="1"/>
              <a:t>systems</a:t>
            </a:r>
            <a:r>
              <a:rPr lang="it-IT" sz="2900" dirty="0"/>
              <a:t> are </a:t>
            </a:r>
            <a:r>
              <a:rPr lang="it-IT" sz="2900" dirty="0" err="1"/>
              <a:t>given</a:t>
            </a:r>
            <a:r>
              <a:rPr lang="it-IT" sz="2900" dirty="0"/>
              <a:t> </a:t>
            </a:r>
            <a:r>
              <a:rPr lang="it-IT" sz="2900" dirty="0" err="1"/>
              <a:t>identical</a:t>
            </a:r>
            <a:r>
              <a:rPr lang="it-IT" sz="2900" dirty="0"/>
              <a:t> </a:t>
            </a:r>
            <a:r>
              <a:rPr lang="it-IT" sz="2900" dirty="0" err="1"/>
              <a:t>sequence</a:t>
            </a:r>
            <a:r>
              <a:rPr lang="it-IT" sz="2900" dirty="0"/>
              <a:t> of </a:t>
            </a:r>
            <a:r>
              <a:rPr lang="it-IT" sz="2900" dirty="0" err="1"/>
              <a:t>transaction</a:t>
            </a:r>
            <a:r>
              <a:rPr lang="it-IT" sz="2900" dirty="0"/>
              <a:t>, </a:t>
            </a:r>
            <a:r>
              <a:rPr lang="it-IT" sz="2900" dirty="0" err="1"/>
              <a:t>they</a:t>
            </a:r>
            <a:r>
              <a:rPr lang="it-IT" sz="2900" dirty="0"/>
              <a:t> </a:t>
            </a:r>
            <a:r>
              <a:rPr lang="it-IT" sz="2900" dirty="0" err="1"/>
              <a:t>may</a:t>
            </a:r>
            <a:r>
              <a:rPr lang="it-IT" sz="2900" dirty="0"/>
              <a:t> </a:t>
            </a:r>
            <a:r>
              <a:rPr lang="it-IT" sz="2900" dirty="0" err="1"/>
              <a:t>process</a:t>
            </a:r>
            <a:r>
              <a:rPr lang="it-IT" sz="2900" dirty="0"/>
              <a:t> </a:t>
            </a:r>
            <a:r>
              <a:rPr lang="it-IT" sz="2900" dirty="0" err="1"/>
              <a:t>them</a:t>
            </a:r>
            <a:r>
              <a:rPr lang="it-IT" sz="2900" dirty="0"/>
              <a:t> in </a:t>
            </a:r>
            <a:r>
              <a:rPr lang="it-IT" sz="2900" dirty="0" err="1"/>
              <a:t>different</a:t>
            </a:r>
            <a:r>
              <a:rPr lang="it-IT" sz="2900" dirty="0"/>
              <a:t> </a:t>
            </a:r>
            <a:r>
              <a:rPr lang="it-IT" sz="2900" dirty="0" err="1"/>
              <a:t>orders</a:t>
            </a:r>
            <a:r>
              <a:rPr lang="it-IT" sz="2900" dirty="0"/>
              <a:t> (</a:t>
            </a:r>
            <a:r>
              <a:rPr lang="it-IT" sz="2900" dirty="0" err="1"/>
              <a:t>thats</a:t>
            </a:r>
            <a:r>
              <a:rPr lang="it-IT" sz="2900" dirty="0"/>
              <a:t> </a:t>
            </a:r>
            <a:r>
              <a:rPr lang="it-IT" sz="2900" dirty="0" err="1"/>
              <a:t>because</a:t>
            </a:r>
            <a:r>
              <a:rPr lang="it-IT" sz="2900" dirty="0"/>
              <a:t> of the </a:t>
            </a:r>
            <a:r>
              <a:rPr lang="it-IT" sz="2900" dirty="0" err="1"/>
              <a:t>randomness</a:t>
            </a:r>
            <a:r>
              <a:rPr lang="it-IT" sz="2900" dirty="0"/>
              <a:t> of </a:t>
            </a:r>
            <a:r>
              <a:rPr lang="it-IT" sz="2900" dirty="0" err="1"/>
              <a:t>internal</a:t>
            </a:r>
            <a:r>
              <a:rPr lang="it-IT" sz="2900" dirty="0"/>
              <a:t> </a:t>
            </a:r>
            <a:r>
              <a:rPr lang="it-IT" sz="2900" dirty="0" err="1"/>
              <a:t>states</a:t>
            </a:r>
            <a:r>
              <a:rPr lang="it-IT" sz="2900" dirty="0"/>
              <a:t>)</a:t>
            </a:r>
          </a:p>
          <a:p>
            <a:pPr marL="0" indent="0">
              <a:buNone/>
            </a:pPr>
            <a:r>
              <a:rPr lang="it-IT" sz="2900" dirty="0" err="1"/>
              <a:t>But</a:t>
            </a:r>
            <a:r>
              <a:rPr lang="it-IT" sz="2900" dirty="0"/>
              <a:t> in </a:t>
            </a:r>
            <a:r>
              <a:rPr lang="it-IT" sz="2900" dirty="0" err="1"/>
              <a:t>our</a:t>
            </a:r>
            <a:r>
              <a:rPr lang="it-IT" sz="2900" dirty="0"/>
              <a:t> </a:t>
            </a:r>
            <a:r>
              <a:rPr lang="it-IT" sz="2900" dirty="0" err="1"/>
              <a:t>environment</a:t>
            </a:r>
            <a:r>
              <a:rPr lang="it-IT" sz="2900" dirty="0"/>
              <a:t> </a:t>
            </a:r>
            <a:r>
              <a:rPr lang="it-IT" sz="2900" dirty="0" err="1"/>
              <a:t>this</a:t>
            </a:r>
            <a:r>
              <a:rPr lang="it-IT" sz="2900" dirty="0"/>
              <a:t> </a:t>
            </a:r>
            <a:r>
              <a:rPr lang="it-IT" sz="2900" dirty="0" err="1"/>
              <a:t>is</a:t>
            </a:r>
            <a:r>
              <a:rPr lang="it-IT" sz="2900" dirty="0"/>
              <a:t> </a:t>
            </a:r>
            <a:r>
              <a:rPr lang="it-IT" sz="2900" dirty="0" err="1"/>
              <a:t>not</a:t>
            </a:r>
            <a:r>
              <a:rPr lang="it-IT" sz="2900" dirty="0"/>
              <a:t> </a:t>
            </a:r>
            <a:r>
              <a:rPr lang="it-IT" sz="2900" dirty="0" err="1"/>
              <a:t>possible</a:t>
            </a:r>
            <a:r>
              <a:rPr lang="it-IT" sz="2900" dirty="0"/>
              <a:t>, and </a:t>
            </a:r>
            <a:r>
              <a:rPr lang="it-IT" sz="2900" dirty="0" err="1"/>
              <a:t>there</a:t>
            </a:r>
            <a:r>
              <a:rPr lang="it-IT" sz="2900" dirty="0"/>
              <a:t> are a </a:t>
            </a:r>
            <a:r>
              <a:rPr lang="it-IT" sz="2900" dirty="0" err="1"/>
              <a:t>several</a:t>
            </a:r>
            <a:r>
              <a:rPr lang="it-IT" sz="2900" dirty="0"/>
              <a:t> </a:t>
            </a:r>
            <a:r>
              <a:rPr lang="it-IT" sz="2900" dirty="0" err="1"/>
              <a:t>number</a:t>
            </a:r>
            <a:r>
              <a:rPr lang="it-IT" sz="2900" dirty="0"/>
              <a:t> of linear </a:t>
            </a:r>
            <a:r>
              <a:rPr lang="it-IT" sz="2900" dirty="0" err="1"/>
              <a:t>tecniques</a:t>
            </a:r>
            <a:r>
              <a:rPr lang="it-IT" sz="2900" dirty="0"/>
              <a:t> for </a:t>
            </a:r>
            <a:r>
              <a:rPr lang="it-IT" sz="2900" dirty="0" err="1"/>
              <a:t>doing</a:t>
            </a:r>
            <a:r>
              <a:rPr lang="it-IT" sz="2900" dirty="0"/>
              <a:t> </a:t>
            </a:r>
            <a:r>
              <a:rPr lang="it-IT" sz="2900" dirty="0" err="1"/>
              <a:t>this</a:t>
            </a:r>
            <a:endParaRPr lang="it-IT" sz="2900" dirty="0"/>
          </a:p>
          <a:p>
            <a:pPr marL="0" indent="0">
              <a:buNone/>
            </a:pPr>
            <a:endParaRPr lang="it-IT" sz="2900" dirty="0"/>
          </a:p>
          <a:p>
            <a:pPr marL="0" lvl="0" indent="0">
              <a:buNone/>
            </a:pPr>
            <a:r>
              <a:rPr lang="it-IT" sz="2900" dirty="0"/>
              <a:t>2) C2 </a:t>
            </a:r>
            <a:r>
              <a:rPr lang="it-IT" sz="2900" dirty="0" err="1"/>
              <a:t>conditions</a:t>
            </a:r>
            <a:r>
              <a:rPr lang="it-IT" sz="2900" dirty="0"/>
              <a:t> and C3 </a:t>
            </a:r>
            <a:r>
              <a:rPr lang="it-IT" sz="2900" dirty="0" err="1"/>
              <a:t>conditions</a:t>
            </a:r>
            <a:r>
              <a:rPr lang="it-IT" sz="2900" dirty="0"/>
              <a:t> are </a:t>
            </a:r>
            <a:r>
              <a:rPr lang="it-IT" sz="2900" dirty="0" err="1"/>
              <a:t>trivially</a:t>
            </a:r>
            <a:r>
              <a:rPr lang="it-IT" sz="2900" dirty="0"/>
              <a:t> </a:t>
            </a:r>
            <a:r>
              <a:rPr lang="it-IT" sz="2900" dirty="0" err="1"/>
              <a:t>satisfied</a:t>
            </a:r>
            <a:r>
              <a:rPr lang="it-IT" sz="2900" dirty="0"/>
              <a:t>; </a:t>
            </a:r>
            <a:r>
              <a:rPr lang="it-IT" sz="2900" dirty="0" err="1"/>
              <a:t>actually</a:t>
            </a:r>
            <a:r>
              <a:rPr lang="it-IT" sz="2900" dirty="0"/>
              <a:t>, the </a:t>
            </a:r>
            <a:r>
              <a:rPr lang="it-IT" sz="2900" dirty="0" err="1"/>
              <a:t>bound</a:t>
            </a:r>
            <a:r>
              <a:rPr lang="it-IT" sz="2900" dirty="0"/>
              <a:t> δ of C3 </a:t>
            </a:r>
            <a:r>
              <a:rPr lang="it-IT" sz="2900" dirty="0" err="1"/>
              <a:t>is</a:t>
            </a:r>
            <a:r>
              <a:rPr lang="it-IT" sz="2900" dirty="0"/>
              <a:t> 0</a:t>
            </a:r>
          </a:p>
          <a:p>
            <a:pPr marL="0" indent="0">
              <a:buNone/>
            </a:pPr>
            <a:endParaRPr lang="it-IT" sz="2900" dirty="0"/>
          </a:p>
          <a:p>
            <a:pPr marL="0" lvl="0" indent="0">
              <a:buNone/>
            </a:pPr>
            <a:r>
              <a:rPr lang="it-IT" sz="2900" dirty="0"/>
              <a:t>3) For the </a:t>
            </a:r>
            <a:r>
              <a:rPr lang="it-IT" sz="2900" dirty="0" err="1"/>
              <a:t>two</a:t>
            </a:r>
            <a:r>
              <a:rPr lang="it-IT" sz="2900" dirty="0"/>
              <a:t> </a:t>
            </a:r>
            <a:r>
              <a:rPr lang="it-IT" sz="2900" dirty="0" err="1"/>
              <a:t>observations</a:t>
            </a:r>
            <a:r>
              <a:rPr lang="it-IT" sz="2900" dirty="0"/>
              <a:t> </a:t>
            </a:r>
            <a:r>
              <a:rPr lang="it-IT" sz="2900" dirty="0" err="1"/>
              <a:t>above</a:t>
            </a:r>
            <a:r>
              <a:rPr lang="it-IT" sz="2900" dirty="0"/>
              <a:t>, the </a:t>
            </a:r>
            <a:r>
              <a:rPr lang="it-IT" sz="2900" dirty="0" err="1"/>
              <a:t>transactions</a:t>
            </a:r>
            <a:r>
              <a:rPr lang="it-IT" sz="2900" dirty="0"/>
              <a:t> </a:t>
            </a:r>
            <a:r>
              <a:rPr lang="it-IT" sz="2900" dirty="0" err="1"/>
              <a:t>will</a:t>
            </a:r>
            <a:r>
              <a:rPr lang="it-IT" sz="2900" dirty="0"/>
              <a:t> be </a:t>
            </a:r>
            <a:r>
              <a:rPr lang="it-IT" sz="2900" dirty="0" err="1"/>
              <a:t>processed</a:t>
            </a:r>
            <a:r>
              <a:rPr lang="it-IT" sz="2900" dirty="0"/>
              <a:t> </a:t>
            </a:r>
            <a:r>
              <a:rPr lang="it-IT" sz="2900" dirty="0" err="1"/>
              <a:t>at</a:t>
            </a:r>
            <a:r>
              <a:rPr lang="it-IT" sz="2900" dirty="0"/>
              <a:t> the </a:t>
            </a:r>
            <a:r>
              <a:rPr lang="it-IT" sz="2900" dirty="0" err="1"/>
              <a:t>speed</a:t>
            </a:r>
            <a:r>
              <a:rPr lang="it-IT" sz="2900" dirty="0"/>
              <a:t> of the </a:t>
            </a:r>
            <a:r>
              <a:rPr lang="it-IT" sz="2900" dirty="0" err="1"/>
              <a:t>slowest</a:t>
            </a:r>
            <a:r>
              <a:rPr lang="it-IT" sz="2900" dirty="0"/>
              <a:t> input </a:t>
            </a:r>
            <a:r>
              <a:rPr lang="it-IT" sz="2900" dirty="0" err="1"/>
              <a:t>node</a:t>
            </a:r>
            <a:endParaRPr lang="it-IT" sz="2900" dirty="0"/>
          </a:p>
          <a:p>
            <a:pPr marL="0" indent="0">
              <a:buNone/>
            </a:pPr>
            <a:r>
              <a:rPr lang="it-IT" sz="2900" dirty="0"/>
              <a:t>To </a:t>
            </a:r>
            <a:r>
              <a:rPr lang="it-IT" sz="2900" dirty="0" err="1"/>
              <a:t>avoid</a:t>
            </a:r>
            <a:r>
              <a:rPr lang="it-IT" sz="2900" dirty="0"/>
              <a:t> </a:t>
            </a:r>
            <a:r>
              <a:rPr lang="it-IT" sz="2900" dirty="0" err="1"/>
              <a:t>this</a:t>
            </a:r>
            <a:r>
              <a:rPr lang="it-IT" sz="2900" dirty="0"/>
              <a:t> </a:t>
            </a:r>
            <a:r>
              <a:rPr lang="it-IT" sz="2900" dirty="0" err="1"/>
              <a:t>problem</a:t>
            </a:r>
            <a:r>
              <a:rPr lang="it-IT" sz="2900" dirty="0"/>
              <a:t>, </a:t>
            </a:r>
            <a:r>
              <a:rPr lang="it-IT" sz="2900" dirty="0" err="1"/>
              <a:t>we</a:t>
            </a:r>
            <a:r>
              <a:rPr lang="it-IT" sz="2900" dirty="0"/>
              <a:t> can set up the </a:t>
            </a:r>
            <a:r>
              <a:rPr lang="it-IT" sz="2900" dirty="0" err="1"/>
              <a:t>following</a:t>
            </a:r>
            <a:r>
              <a:rPr lang="it-IT" sz="2900" dirty="0"/>
              <a:t> convention:</a:t>
            </a:r>
          </a:p>
          <a:p>
            <a:pPr marL="0" indent="0">
              <a:buNone/>
            </a:pPr>
            <a:r>
              <a:rPr lang="it-IT" sz="2900" dirty="0"/>
              <a:t>Input </a:t>
            </a:r>
            <a:r>
              <a:rPr lang="it-IT" sz="2900" dirty="0" err="1"/>
              <a:t>nodes</a:t>
            </a:r>
            <a:r>
              <a:rPr lang="it-IT" sz="2900" dirty="0"/>
              <a:t> </a:t>
            </a:r>
            <a:r>
              <a:rPr lang="it-IT" sz="2900" dirty="0" err="1"/>
              <a:t>transmit</a:t>
            </a:r>
            <a:r>
              <a:rPr lang="it-IT" sz="2900" dirty="0"/>
              <a:t> </a:t>
            </a:r>
            <a:r>
              <a:rPr lang="it-IT" sz="2900" dirty="0" err="1"/>
              <a:t>one</a:t>
            </a:r>
            <a:r>
              <a:rPr lang="it-IT" sz="2900" dirty="0"/>
              <a:t> </a:t>
            </a:r>
            <a:r>
              <a:rPr lang="it-IT" sz="2900" dirty="0" err="1"/>
              <a:t>transaction</a:t>
            </a:r>
            <a:r>
              <a:rPr lang="it-IT" sz="2900" dirty="0"/>
              <a:t> </a:t>
            </a:r>
            <a:r>
              <a:rPr lang="it-IT" sz="2900" dirty="0" err="1"/>
              <a:t>every</a:t>
            </a:r>
            <a:r>
              <a:rPr lang="it-IT" sz="2900" dirty="0"/>
              <a:t> Ω time </a:t>
            </a:r>
            <a:r>
              <a:rPr lang="it-IT" sz="2900" dirty="0" err="1"/>
              <a:t>units</a:t>
            </a:r>
            <a:endParaRPr lang="it-IT" sz="2900" dirty="0"/>
          </a:p>
          <a:p>
            <a:pPr marL="0" indent="0">
              <a:buNone/>
            </a:pPr>
            <a:r>
              <a:rPr lang="it-IT" sz="2900" dirty="0" err="1"/>
              <a:t>If</a:t>
            </a:r>
            <a:r>
              <a:rPr lang="it-IT" sz="2900" dirty="0"/>
              <a:t> a processing </a:t>
            </a:r>
            <a:r>
              <a:rPr lang="it-IT" sz="2900" dirty="0" err="1"/>
              <a:t>node</a:t>
            </a:r>
            <a:r>
              <a:rPr lang="it-IT" sz="2900" dirty="0"/>
              <a:t> </a:t>
            </a:r>
            <a:r>
              <a:rPr lang="it-IT" sz="2900" dirty="0" err="1"/>
              <a:t>does</a:t>
            </a:r>
            <a:r>
              <a:rPr lang="it-IT" sz="2900" dirty="0"/>
              <a:t> </a:t>
            </a:r>
            <a:r>
              <a:rPr lang="it-IT" sz="2900" dirty="0" err="1"/>
              <a:t>not</a:t>
            </a:r>
            <a:r>
              <a:rPr lang="it-IT" sz="2900" dirty="0"/>
              <a:t> </a:t>
            </a:r>
            <a:r>
              <a:rPr lang="it-IT" sz="2900" dirty="0" err="1"/>
              <a:t>receive</a:t>
            </a:r>
            <a:r>
              <a:rPr lang="it-IT" sz="2900" dirty="0"/>
              <a:t> a </a:t>
            </a:r>
            <a:r>
              <a:rPr lang="it-IT" sz="2900" dirty="0" err="1"/>
              <a:t>transaction</a:t>
            </a:r>
            <a:r>
              <a:rPr lang="it-IT" sz="2900" dirty="0"/>
              <a:t> from the input </a:t>
            </a:r>
            <a:r>
              <a:rPr lang="it-IT" sz="2900" dirty="0" err="1"/>
              <a:t>node</a:t>
            </a:r>
            <a:r>
              <a:rPr lang="it-IT" sz="2900" dirty="0"/>
              <a:t> in Ω </a:t>
            </a:r>
            <a:r>
              <a:rPr lang="it-IT" sz="2900" dirty="0" err="1"/>
              <a:t>units</a:t>
            </a:r>
            <a:r>
              <a:rPr lang="it-IT" sz="2900" dirty="0"/>
              <a:t>, </a:t>
            </a:r>
            <a:r>
              <a:rPr lang="it-IT" sz="2900" dirty="0" err="1"/>
              <a:t>then</a:t>
            </a:r>
            <a:r>
              <a:rPr lang="it-IT" sz="2900" dirty="0"/>
              <a:t> the </a:t>
            </a:r>
            <a:r>
              <a:rPr lang="it-IT" sz="2900" dirty="0" err="1"/>
              <a:t>transaction</a:t>
            </a:r>
            <a:r>
              <a:rPr lang="it-IT" sz="2900" dirty="0"/>
              <a:t> </a:t>
            </a:r>
            <a:r>
              <a:rPr lang="it-IT" sz="2900" dirty="0" err="1"/>
              <a:t>is</a:t>
            </a:r>
            <a:r>
              <a:rPr lang="it-IT" sz="2900" dirty="0"/>
              <a:t> </a:t>
            </a:r>
            <a:r>
              <a:rPr lang="it-IT" sz="2900" dirty="0" err="1"/>
              <a:t>considered</a:t>
            </a:r>
            <a:r>
              <a:rPr lang="it-IT" sz="2900" dirty="0"/>
              <a:t> </a:t>
            </a:r>
            <a:r>
              <a:rPr lang="it-IT" sz="2900" dirty="0" err="1"/>
              <a:t>null</a:t>
            </a:r>
            <a:endParaRPr lang="it-IT" sz="2900" dirty="0"/>
          </a:p>
          <a:p>
            <a:pPr marL="0" indent="0">
              <a:buNone/>
            </a:pPr>
            <a:r>
              <a:rPr lang="it-IT" sz="2900" dirty="0" err="1"/>
              <a:t>If</a:t>
            </a:r>
            <a:r>
              <a:rPr lang="it-IT" sz="2900" dirty="0"/>
              <a:t> the input </a:t>
            </a:r>
            <a:r>
              <a:rPr lang="it-IT" sz="2900" dirty="0" err="1"/>
              <a:t>node</a:t>
            </a:r>
            <a:r>
              <a:rPr lang="it-IT" sz="2900" dirty="0"/>
              <a:t> </a:t>
            </a:r>
            <a:r>
              <a:rPr lang="it-IT" sz="2900" dirty="0" err="1"/>
              <a:t>needs</a:t>
            </a:r>
            <a:r>
              <a:rPr lang="it-IT" sz="2900" dirty="0"/>
              <a:t> to </a:t>
            </a:r>
            <a:r>
              <a:rPr lang="it-IT" sz="2900" dirty="0" err="1"/>
              <a:t>transmit</a:t>
            </a:r>
            <a:r>
              <a:rPr lang="it-IT" sz="2900" dirty="0"/>
              <a:t> more </a:t>
            </a:r>
            <a:r>
              <a:rPr lang="it-IT" sz="2900" dirty="0" err="1"/>
              <a:t>than</a:t>
            </a:r>
            <a:r>
              <a:rPr lang="it-IT" sz="2900" dirty="0"/>
              <a:t> </a:t>
            </a:r>
            <a:r>
              <a:rPr lang="it-IT" sz="2900" dirty="0" err="1"/>
              <a:t>one</a:t>
            </a:r>
            <a:r>
              <a:rPr lang="it-IT" sz="2900" dirty="0"/>
              <a:t> </a:t>
            </a:r>
            <a:r>
              <a:rPr lang="it-IT" sz="2900" dirty="0" err="1"/>
              <a:t>transaction</a:t>
            </a:r>
            <a:r>
              <a:rPr lang="it-IT" sz="2900" dirty="0"/>
              <a:t> in Ω </a:t>
            </a:r>
            <a:r>
              <a:rPr lang="it-IT" sz="2900" dirty="0" err="1"/>
              <a:t>units</a:t>
            </a:r>
            <a:r>
              <a:rPr lang="it-IT" sz="2900" dirty="0"/>
              <a:t>, </a:t>
            </a:r>
            <a:r>
              <a:rPr lang="it-IT" sz="2900" dirty="0" err="1"/>
              <a:t>it</a:t>
            </a:r>
            <a:r>
              <a:rPr lang="it-IT" sz="2900" dirty="0"/>
              <a:t> </a:t>
            </a:r>
            <a:r>
              <a:rPr lang="it-IT" sz="2900" dirty="0" err="1"/>
              <a:t>numbers</a:t>
            </a:r>
            <a:r>
              <a:rPr lang="it-IT" sz="2900" dirty="0"/>
              <a:t> </a:t>
            </a:r>
            <a:r>
              <a:rPr lang="it-IT" sz="2900" dirty="0" err="1"/>
              <a:t>them</a:t>
            </a:r>
            <a:r>
              <a:rPr lang="it-IT" sz="2900" dirty="0"/>
              <a:t> and </a:t>
            </a:r>
            <a:r>
              <a:rPr lang="it-IT" sz="2900" dirty="0" err="1"/>
              <a:t>process</a:t>
            </a:r>
            <a:r>
              <a:rPr lang="it-IT" sz="2900" dirty="0"/>
              <a:t> </a:t>
            </a:r>
            <a:r>
              <a:rPr lang="it-IT" sz="2900" dirty="0" err="1"/>
              <a:t>them</a:t>
            </a:r>
            <a:r>
              <a:rPr lang="it-IT" sz="2900" dirty="0"/>
              <a:t> </a:t>
            </a:r>
            <a:r>
              <a:rPr lang="it-IT" sz="2900" dirty="0" err="1"/>
              <a:t>as</a:t>
            </a:r>
            <a:r>
              <a:rPr lang="it-IT" sz="2900" dirty="0"/>
              <a:t> a single </a:t>
            </a:r>
            <a:r>
              <a:rPr lang="it-IT" sz="2900" dirty="0" err="1"/>
              <a:t>transaction</a:t>
            </a:r>
            <a:r>
              <a:rPr lang="it-IT" sz="2900" dirty="0"/>
              <a:t> </a:t>
            </a:r>
          </a:p>
          <a:p>
            <a:pPr marL="0" indent="0">
              <a:buNone/>
            </a:pPr>
            <a:r>
              <a:rPr lang="it-IT" sz="2900" dirty="0" err="1"/>
              <a:t>This</a:t>
            </a:r>
            <a:r>
              <a:rPr lang="it-IT" sz="2900" dirty="0"/>
              <a:t> </a:t>
            </a:r>
            <a:r>
              <a:rPr lang="it-IT" sz="2900" dirty="0" err="1"/>
              <a:t>solution</a:t>
            </a:r>
            <a:r>
              <a:rPr lang="it-IT" sz="2900" dirty="0"/>
              <a:t> </a:t>
            </a:r>
            <a:r>
              <a:rPr lang="it-IT" sz="2900" dirty="0" err="1"/>
              <a:t>relies</a:t>
            </a:r>
            <a:r>
              <a:rPr lang="it-IT" sz="2900" dirty="0"/>
              <a:t> on the </a:t>
            </a:r>
            <a:r>
              <a:rPr lang="it-IT" sz="2900" dirty="0" err="1"/>
              <a:t>synchronized</a:t>
            </a:r>
            <a:r>
              <a:rPr lang="it-IT" sz="2900" dirty="0"/>
              <a:t> clocks </a:t>
            </a:r>
            <a:r>
              <a:rPr lang="it-IT" sz="2900" dirty="0" err="1"/>
              <a:t>that</a:t>
            </a:r>
            <a:r>
              <a:rPr lang="it-IT" sz="2900" dirty="0"/>
              <a:t> </a:t>
            </a:r>
            <a:r>
              <a:rPr lang="it-IT" sz="2900" dirty="0" err="1"/>
              <a:t>perfect</a:t>
            </a:r>
            <a:r>
              <a:rPr lang="it-IT" sz="2900" dirty="0"/>
              <a:t> input </a:t>
            </a:r>
            <a:r>
              <a:rPr lang="it-IT" sz="2900" dirty="0" err="1"/>
              <a:t>nodes</a:t>
            </a:r>
            <a:r>
              <a:rPr lang="it-IT" sz="2900" dirty="0"/>
              <a:t> </a:t>
            </a:r>
            <a:r>
              <a:rPr lang="it-IT" sz="2900" dirty="0" err="1"/>
              <a:t>have</a:t>
            </a:r>
            <a:endParaRPr lang="it-IT" sz="2900" dirty="0"/>
          </a:p>
          <a:p>
            <a:pPr marL="0" indent="0">
              <a:buNone/>
            </a:pPr>
            <a:endParaRPr lang="it-IT" dirty="0"/>
          </a:p>
        </p:txBody>
      </p:sp>
    </p:spTree>
    <p:extLst>
      <p:ext uri="{BB962C8B-B14F-4D97-AF65-F5344CB8AC3E}">
        <p14:creationId xmlns:p14="http://schemas.microsoft.com/office/powerpoint/2010/main" val="250815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2E74B5"/>
                </a:solidFill>
                <a:cs typeface="Times New Roman" panose="02020603050405020304" pitchFamily="18" charset="0"/>
              </a:rPr>
              <a:t>4.3 </a:t>
            </a:r>
            <a:r>
              <a:rPr lang="it-IT" dirty="0" err="1">
                <a:solidFill>
                  <a:srgbClr val="2E74B5"/>
                </a:solidFill>
                <a:cs typeface="Times New Roman" panose="02020603050405020304" pitchFamily="18" charset="0"/>
              </a:rPr>
              <a:t>Lazy</a:t>
            </a:r>
            <a:r>
              <a:rPr lang="it-IT" dirty="0">
                <a:solidFill>
                  <a:srgbClr val="2E74B5"/>
                </a:solidFill>
                <a:cs typeface="Times New Roman" panose="02020603050405020304" pitchFamily="18" charset="0"/>
              </a:rPr>
              <a:t> Input </a:t>
            </a:r>
            <a:r>
              <a:rPr lang="it-IT" dirty="0" err="1">
                <a:solidFill>
                  <a:srgbClr val="2E74B5"/>
                </a:solidFill>
                <a:cs typeface="Times New Roman" panose="02020603050405020304" pitchFamily="18" charset="0"/>
              </a:rPr>
              <a:t>Nodes</a:t>
            </a:r>
            <a:r>
              <a:rPr lang="it-IT" dirty="0">
                <a:solidFill>
                  <a:srgbClr val="2E74B5"/>
                </a:solidFill>
                <a:cs typeface="Times New Roman" panose="02020603050405020304" pitchFamily="18" charset="0"/>
              </a:rPr>
              <a:t> </a:t>
            </a:r>
            <a:endParaRPr lang="it-IT" dirty="0"/>
          </a:p>
        </p:txBody>
      </p:sp>
      <p:sp>
        <p:nvSpPr>
          <p:cNvPr id="3" name="Segnaposto contenuto 2"/>
          <p:cNvSpPr>
            <a:spLocks noGrp="1"/>
          </p:cNvSpPr>
          <p:nvPr>
            <p:ph idx="1"/>
          </p:nvPr>
        </p:nvSpPr>
        <p:spPr/>
        <p:txBody>
          <a:bodyPr>
            <a:noAutofit/>
          </a:bodyPr>
          <a:lstStyle/>
          <a:p>
            <a:r>
              <a:rPr lang="it-IT" sz="2050" dirty="0"/>
              <a:t>In the </a:t>
            </a:r>
            <a:r>
              <a:rPr lang="it-IT" sz="2050" dirty="0" err="1"/>
              <a:t>previous</a:t>
            </a:r>
            <a:r>
              <a:rPr lang="it-IT" sz="2050" dirty="0"/>
              <a:t> model </a:t>
            </a:r>
            <a:r>
              <a:rPr lang="it-IT" sz="2050" dirty="0" err="1"/>
              <a:t>we</a:t>
            </a:r>
            <a:r>
              <a:rPr lang="it-IT" sz="2050" dirty="0"/>
              <a:t> </a:t>
            </a:r>
            <a:r>
              <a:rPr lang="it-IT" sz="2050" dirty="0" err="1"/>
              <a:t>have</a:t>
            </a:r>
            <a:r>
              <a:rPr lang="it-IT" sz="2050" dirty="0"/>
              <a:t> </a:t>
            </a:r>
            <a:r>
              <a:rPr lang="it-IT" sz="2050" dirty="0" err="1"/>
              <a:t>assumed</a:t>
            </a:r>
            <a:r>
              <a:rPr lang="it-IT" sz="2050" dirty="0"/>
              <a:t> </a:t>
            </a:r>
            <a:r>
              <a:rPr lang="it-IT" sz="2050" dirty="0" err="1"/>
              <a:t>that</a:t>
            </a:r>
            <a:r>
              <a:rPr lang="it-IT" sz="2050" dirty="0"/>
              <a:t> </a:t>
            </a:r>
            <a:r>
              <a:rPr lang="it-IT" sz="2050" dirty="0" err="1"/>
              <a:t>if</a:t>
            </a:r>
            <a:r>
              <a:rPr lang="it-IT" sz="2050" dirty="0"/>
              <a:t> a processing </a:t>
            </a:r>
            <a:r>
              <a:rPr lang="it-IT" sz="2050" dirty="0" err="1"/>
              <a:t>node</a:t>
            </a:r>
            <a:r>
              <a:rPr lang="it-IT" sz="2050" dirty="0"/>
              <a:t> </a:t>
            </a:r>
            <a:r>
              <a:rPr lang="it-IT" sz="2050" dirty="0" err="1"/>
              <a:t>receives</a:t>
            </a:r>
            <a:r>
              <a:rPr lang="it-IT" sz="2050" dirty="0"/>
              <a:t> a </a:t>
            </a:r>
            <a:r>
              <a:rPr lang="it-IT" sz="2050" dirty="0" err="1"/>
              <a:t>transaction</a:t>
            </a:r>
            <a:r>
              <a:rPr lang="it-IT" sz="2050" dirty="0"/>
              <a:t> from an input </a:t>
            </a:r>
            <a:r>
              <a:rPr lang="it-IT" sz="2050" dirty="0" err="1"/>
              <a:t>node</a:t>
            </a:r>
            <a:r>
              <a:rPr lang="it-IT" sz="2050" dirty="0"/>
              <a:t>, </a:t>
            </a:r>
            <a:r>
              <a:rPr lang="it-IT" sz="2050" dirty="0" err="1"/>
              <a:t>then</a:t>
            </a:r>
            <a:r>
              <a:rPr lang="it-IT" sz="2050" dirty="0"/>
              <a:t> </a:t>
            </a:r>
            <a:r>
              <a:rPr lang="it-IT" sz="2050" dirty="0" err="1"/>
              <a:t>it</a:t>
            </a:r>
            <a:r>
              <a:rPr lang="it-IT" sz="2050" dirty="0"/>
              <a:t> </a:t>
            </a:r>
            <a:r>
              <a:rPr lang="it-IT" sz="2050" dirty="0" err="1"/>
              <a:t>is</a:t>
            </a:r>
            <a:r>
              <a:rPr lang="it-IT" sz="2050" dirty="0"/>
              <a:t> </a:t>
            </a:r>
            <a:r>
              <a:rPr lang="it-IT" sz="2050" dirty="0" err="1"/>
              <a:t>correct</a:t>
            </a:r>
            <a:r>
              <a:rPr lang="it-IT" sz="2050" dirty="0"/>
              <a:t> </a:t>
            </a:r>
            <a:r>
              <a:rPr lang="it-IT" sz="2050" dirty="0" err="1"/>
              <a:t>because</a:t>
            </a:r>
            <a:r>
              <a:rPr lang="it-IT" sz="2050" dirty="0"/>
              <a:t> </a:t>
            </a:r>
            <a:r>
              <a:rPr lang="it-IT" sz="2050" dirty="0" err="1"/>
              <a:t>it</a:t>
            </a:r>
            <a:r>
              <a:rPr lang="it-IT" sz="2050" dirty="0"/>
              <a:t> </a:t>
            </a:r>
            <a:r>
              <a:rPr lang="it-IT" sz="2050" dirty="0" err="1"/>
              <a:t>was</a:t>
            </a:r>
            <a:r>
              <a:rPr lang="it-IT" sz="2050" dirty="0"/>
              <a:t> </a:t>
            </a:r>
            <a:r>
              <a:rPr lang="it-IT" sz="2050" dirty="0" err="1"/>
              <a:t>submitted</a:t>
            </a:r>
            <a:r>
              <a:rPr lang="it-IT" sz="2050" dirty="0"/>
              <a:t> by a </a:t>
            </a:r>
            <a:r>
              <a:rPr lang="it-IT" sz="2050" dirty="0" err="1"/>
              <a:t>user</a:t>
            </a:r>
            <a:endParaRPr lang="it-IT" sz="2050" dirty="0"/>
          </a:p>
          <a:p>
            <a:r>
              <a:rPr lang="it-IT" sz="2050" dirty="0" err="1"/>
              <a:t>However</a:t>
            </a:r>
            <a:r>
              <a:rPr lang="it-IT" sz="2050" dirty="0"/>
              <a:t> an input </a:t>
            </a:r>
            <a:r>
              <a:rPr lang="it-IT" sz="2050" dirty="0" err="1"/>
              <a:t>node</a:t>
            </a:r>
            <a:r>
              <a:rPr lang="it-IT" sz="2050" dirty="0"/>
              <a:t> </a:t>
            </a:r>
            <a:r>
              <a:rPr lang="it-IT" sz="2050" dirty="0" err="1"/>
              <a:t>may</a:t>
            </a:r>
            <a:r>
              <a:rPr lang="it-IT" sz="2050" dirty="0"/>
              <a:t>:</a:t>
            </a:r>
          </a:p>
          <a:p>
            <a:pPr marL="0" indent="0">
              <a:buNone/>
            </a:pPr>
            <a:r>
              <a:rPr lang="it-IT" sz="2050" dirty="0"/>
              <a:t>	- </a:t>
            </a:r>
            <a:r>
              <a:rPr lang="it-IT" sz="2050" dirty="0" err="1"/>
              <a:t>Fail</a:t>
            </a:r>
            <a:r>
              <a:rPr lang="it-IT" sz="2050" dirty="0"/>
              <a:t> to </a:t>
            </a:r>
            <a:r>
              <a:rPr lang="it-IT" sz="2050" dirty="0" err="1"/>
              <a:t>send</a:t>
            </a:r>
            <a:r>
              <a:rPr lang="it-IT" sz="2050" dirty="0"/>
              <a:t> the </a:t>
            </a:r>
            <a:r>
              <a:rPr lang="it-IT" sz="2050" dirty="0" err="1"/>
              <a:t>transaction</a:t>
            </a:r>
            <a:r>
              <a:rPr lang="it-IT" sz="2050" dirty="0"/>
              <a:t> to some </a:t>
            </a:r>
            <a:r>
              <a:rPr lang="it-IT" sz="2050" dirty="0" smtClean="0"/>
              <a:t>or </a:t>
            </a:r>
            <a:r>
              <a:rPr lang="it-IT" sz="2050" dirty="0" err="1"/>
              <a:t>all</a:t>
            </a:r>
            <a:r>
              <a:rPr lang="it-IT" sz="2050" dirty="0"/>
              <a:t> the processing </a:t>
            </a:r>
            <a:r>
              <a:rPr lang="it-IT" sz="2050" dirty="0" err="1"/>
              <a:t>nodes</a:t>
            </a:r>
            <a:endParaRPr lang="it-IT" sz="2050" dirty="0"/>
          </a:p>
          <a:p>
            <a:pPr marL="0" indent="0">
              <a:buNone/>
            </a:pPr>
            <a:r>
              <a:rPr lang="it-IT" sz="2050" dirty="0"/>
              <a:t>	- </a:t>
            </a:r>
            <a:r>
              <a:rPr lang="it-IT" sz="2050" dirty="0" err="1"/>
              <a:t>Send</a:t>
            </a:r>
            <a:r>
              <a:rPr lang="it-IT" sz="2050" dirty="0"/>
              <a:t> </a:t>
            </a:r>
            <a:r>
              <a:rPr lang="it-IT" sz="2050" dirty="0" err="1"/>
              <a:t>messages</a:t>
            </a:r>
            <a:r>
              <a:rPr lang="it-IT" sz="2050" dirty="0"/>
              <a:t> </a:t>
            </a:r>
            <a:r>
              <a:rPr lang="it-IT" sz="2050" dirty="0" err="1"/>
              <a:t>at</a:t>
            </a:r>
            <a:r>
              <a:rPr lang="it-IT" sz="2050" dirty="0"/>
              <a:t> </a:t>
            </a:r>
            <a:r>
              <a:rPr lang="it-IT" sz="2050" dirty="0" err="1"/>
              <a:t>any</a:t>
            </a:r>
            <a:r>
              <a:rPr lang="it-IT" sz="2050" dirty="0"/>
              <a:t> time</a:t>
            </a:r>
          </a:p>
          <a:p>
            <a:pPr marL="0" indent="0">
              <a:buNone/>
            </a:pPr>
            <a:r>
              <a:rPr lang="it-IT" sz="2050" dirty="0"/>
              <a:t>	- </a:t>
            </a:r>
            <a:r>
              <a:rPr lang="it-IT" sz="2050" dirty="0" err="1"/>
              <a:t>Send</a:t>
            </a:r>
            <a:r>
              <a:rPr lang="it-IT" sz="2050" dirty="0"/>
              <a:t> the </a:t>
            </a:r>
            <a:r>
              <a:rPr lang="it-IT" sz="2050" dirty="0" err="1"/>
              <a:t>transaction</a:t>
            </a:r>
            <a:r>
              <a:rPr lang="it-IT" sz="2050" dirty="0"/>
              <a:t> in </a:t>
            </a:r>
            <a:r>
              <a:rPr lang="it-IT" sz="2050" dirty="0" err="1"/>
              <a:t>any</a:t>
            </a:r>
            <a:r>
              <a:rPr lang="it-IT" sz="2050" dirty="0"/>
              <a:t> </a:t>
            </a:r>
            <a:r>
              <a:rPr lang="it-IT" sz="2050" dirty="0" err="1"/>
              <a:t>order</a:t>
            </a:r>
            <a:endParaRPr lang="it-IT" sz="2050" dirty="0"/>
          </a:p>
          <a:p>
            <a:pPr marL="0" indent="0">
              <a:buNone/>
            </a:pPr>
            <a:r>
              <a:rPr lang="it-IT" sz="2050" dirty="0"/>
              <a:t>   </a:t>
            </a:r>
            <a:r>
              <a:rPr lang="it-IT" sz="2050" dirty="0" smtClean="0"/>
              <a:t> </a:t>
            </a:r>
            <a:r>
              <a:rPr lang="it-IT" sz="2050" dirty="0" err="1" smtClean="0"/>
              <a:t>This</a:t>
            </a:r>
            <a:r>
              <a:rPr lang="it-IT" sz="2050" dirty="0" smtClean="0"/>
              <a:t> </a:t>
            </a:r>
            <a:r>
              <a:rPr lang="it-IT" sz="2050" dirty="0" err="1"/>
              <a:t>type</a:t>
            </a:r>
            <a:r>
              <a:rPr lang="it-IT" sz="2050" dirty="0"/>
              <a:t> of input </a:t>
            </a:r>
            <a:r>
              <a:rPr lang="it-IT" sz="2050" dirty="0" err="1"/>
              <a:t>node</a:t>
            </a:r>
            <a:r>
              <a:rPr lang="it-IT" sz="2050" dirty="0"/>
              <a:t> </a:t>
            </a:r>
            <a:r>
              <a:rPr lang="it-IT" sz="2050" dirty="0" err="1"/>
              <a:t>is</a:t>
            </a:r>
            <a:r>
              <a:rPr lang="it-IT" sz="2050" dirty="0"/>
              <a:t> </a:t>
            </a:r>
            <a:r>
              <a:rPr lang="it-IT" sz="2050" dirty="0" err="1"/>
              <a:t>called</a:t>
            </a:r>
            <a:r>
              <a:rPr lang="it-IT" sz="2050" dirty="0"/>
              <a:t> </a:t>
            </a:r>
            <a:r>
              <a:rPr lang="it-IT" sz="2050" dirty="0" err="1"/>
              <a:t>lazy</a:t>
            </a:r>
            <a:r>
              <a:rPr lang="it-IT" sz="2050" dirty="0"/>
              <a:t> </a:t>
            </a:r>
            <a:r>
              <a:rPr lang="it-IT" sz="2050" dirty="0" err="1"/>
              <a:t>node</a:t>
            </a:r>
            <a:endParaRPr lang="it-IT" sz="2050" dirty="0"/>
          </a:p>
          <a:p>
            <a:pPr marL="0" indent="0">
              <a:buNone/>
            </a:pPr>
            <a:r>
              <a:rPr lang="it-IT" sz="2050" dirty="0" err="1"/>
              <a:t>Problem</a:t>
            </a:r>
            <a:r>
              <a:rPr lang="it-IT" sz="2050" dirty="0"/>
              <a:t>: an input </a:t>
            </a:r>
            <a:r>
              <a:rPr lang="it-IT" sz="2050" dirty="0" err="1"/>
              <a:t>node</a:t>
            </a:r>
            <a:r>
              <a:rPr lang="it-IT" sz="2050" dirty="0"/>
              <a:t> </a:t>
            </a:r>
            <a:r>
              <a:rPr lang="it-IT" sz="2050" dirty="0" err="1"/>
              <a:t>could</a:t>
            </a:r>
            <a:r>
              <a:rPr lang="it-IT" sz="2050" dirty="0"/>
              <a:t> </a:t>
            </a:r>
            <a:r>
              <a:rPr lang="it-IT" sz="2050" dirty="0" err="1"/>
              <a:t>hold</a:t>
            </a:r>
            <a:r>
              <a:rPr lang="it-IT" sz="2050" dirty="0"/>
              <a:t> a </a:t>
            </a:r>
            <a:r>
              <a:rPr lang="it-IT" sz="2050" dirty="0" err="1"/>
              <a:t>transaction</a:t>
            </a:r>
            <a:r>
              <a:rPr lang="it-IT" sz="2050" dirty="0"/>
              <a:t> </a:t>
            </a:r>
            <a:r>
              <a:rPr lang="it-IT" sz="2050" dirty="0" err="1"/>
              <a:t>arbitrarily</a:t>
            </a:r>
            <a:r>
              <a:rPr lang="it-IT" sz="2050" dirty="0"/>
              <a:t> long to broadcast, </a:t>
            </a:r>
            <a:r>
              <a:rPr lang="it-IT" sz="2050" dirty="0" err="1"/>
              <a:t>violating</a:t>
            </a:r>
            <a:r>
              <a:rPr lang="it-IT" sz="2050" dirty="0"/>
              <a:t> </a:t>
            </a:r>
            <a:r>
              <a:rPr lang="it-IT" sz="2050" dirty="0" err="1"/>
              <a:t>condition</a:t>
            </a:r>
            <a:r>
              <a:rPr lang="it-IT" sz="2050" dirty="0"/>
              <a:t> C3 and, </a:t>
            </a:r>
            <a:r>
              <a:rPr lang="it-IT" sz="2050" dirty="0" err="1"/>
              <a:t>also</a:t>
            </a:r>
            <a:r>
              <a:rPr lang="it-IT" sz="2050" dirty="0"/>
              <a:t>, </a:t>
            </a:r>
            <a:r>
              <a:rPr lang="it-IT" sz="2050" dirty="0" err="1"/>
              <a:t>it</a:t>
            </a:r>
            <a:r>
              <a:rPr lang="it-IT" sz="2050" dirty="0"/>
              <a:t> </a:t>
            </a:r>
            <a:r>
              <a:rPr lang="it-IT" sz="2050" dirty="0" err="1"/>
              <a:t>could</a:t>
            </a:r>
            <a:r>
              <a:rPr lang="it-IT" sz="2050" dirty="0"/>
              <a:t> broadcast </a:t>
            </a:r>
            <a:r>
              <a:rPr lang="it-IT" sz="2050" dirty="0" err="1"/>
              <a:t>it</a:t>
            </a:r>
            <a:r>
              <a:rPr lang="it-IT" sz="2050" dirty="0"/>
              <a:t> </a:t>
            </a:r>
            <a:r>
              <a:rPr lang="it-IT" sz="2050" dirty="0" err="1"/>
              <a:t>promptly</a:t>
            </a:r>
            <a:r>
              <a:rPr lang="it-IT" sz="2050" dirty="0"/>
              <a:t> to an insane processing </a:t>
            </a:r>
            <a:r>
              <a:rPr lang="it-IT" sz="2050" dirty="0" err="1"/>
              <a:t>node</a:t>
            </a:r>
            <a:r>
              <a:rPr lang="it-IT" sz="2050" dirty="0"/>
              <a:t> </a:t>
            </a:r>
            <a:r>
              <a:rPr lang="it-IT" sz="2050" dirty="0" err="1"/>
              <a:t>but</a:t>
            </a:r>
            <a:r>
              <a:rPr lang="it-IT" sz="2050" dirty="0"/>
              <a:t> </a:t>
            </a:r>
            <a:r>
              <a:rPr lang="it-IT" sz="2050" dirty="0" err="1"/>
              <a:t>then</a:t>
            </a:r>
            <a:r>
              <a:rPr lang="it-IT" sz="2050" dirty="0"/>
              <a:t> </a:t>
            </a:r>
            <a:r>
              <a:rPr lang="it-IT" sz="2050" dirty="0" smtClean="0"/>
              <a:t>die</a:t>
            </a:r>
            <a:endParaRPr lang="it-IT" sz="2050" dirty="0"/>
          </a:p>
          <a:p>
            <a:pPr marL="0" indent="0">
              <a:buNone/>
            </a:pPr>
            <a:r>
              <a:rPr lang="it-IT" sz="2050" dirty="0" err="1"/>
              <a:t>Assumption</a:t>
            </a:r>
            <a:r>
              <a:rPr lang="it-IT" sz="2050" dirty="0"/>
              <a:t>: the input </a:t>
            </a:r>
            <a:r>
              <a:rPr lang="it-IT" sz="2050" dirty="0" err="1"/>
              <a:t>nodes</a:t>
            </a:r>
            <a:r>
              <a:rPr lang="it-IT" sz="2050" dirty="0"/>
              <a:t> must </a:t>
            </a:r>
            <a:r>
              <a:rPr lang="it-IT" sz="2050" dirty="0" err="1"/>
              <a:t>attach</a:t>
            </a:r>
            <a:r>
              <a:rPr lang="it-IT" sz="2050" dirty="0"/>
              <a:t> a </a:t>
            </a:r>
            <a:r>
              <a:rPr lang="it-IT" sz="2050" dirty="0" err="1"/>
              <a:t>timestamp</a:t>
            </a:r>
            <a:r>
              <a:rPr lang="it-IT" sz="2050" dirty="0"/>
              <a:t> to </a:t>
            </a:r>
            <a:r>
              <a:rPr lang="it-IT" sz="2050" dirty="0" err="1"/>
              <a:t>each</a:t>
            </a:r>
            <a:r>
              <a:rPr lang="it-IT" sz="2050" dirty="0"/>
              <a:t> </a:t>
            </a:r>
            <a:r>
              <a:rPr lang="it-IT" sz="2050" dirty="0" err="1"/>
              <a:t>transaction</a:t>
            </a:r>
            <a:r>
              <a:rPr lang="it-IT" sz="2050" dirty="0"/>
              <a:t>, </a:t>
            </a:r>
            <a:r>
              <a:rPr lang="it-IT" sz="2050" dirty="0" err="1"/>
              <a:t>giving</a:t>
            </a:r>
            <a:r>
              <a:rPr lang="it-IT" sz="2050" dirty="0"/>
              <a:t> </a:t>
            </a:r>
            <a:r>
              <a:rPr lang="it-IT" sz="2050" dirty="0" err="1"/>
              <a:t>its</a:t>
            </a:r>
            <a:r>
              <a:rPr lang="it-IT" sz="2050" dirty="0"/>
              <a:t> </a:t>
            </a:r>
            <a:r>
              <a:rPr lang="it-IT" sz="2050" dirty="0" err="1"/>
              <a:t>arrival</a:t>
            </a:r>
            <a:r>
              <a:rPr lang="it-IT" sz="2050" dirty="0"/>
              <a:t> </a:t>
            </a:r>
            <a:r>
              <a:rPr lang="it-IT" sz="2050" dirty="0" smtClean="0"/>
              <a:t>time </a:t>
            </a:r>
            <a:r>
              <a:rPr lang="it-IT" sz="2050" dirty="0" err="1" smtClean="0"/>
              <a:t>Now</a:t>
            </a:r>
            <a:r>
              <a:rPr lang="it-IT" sz="2050" dirty="0" smtClean="0"/>
              <a:t> </a:t>
            </a:r>
            <a:r>
              <a:rPr lang="it-IT" sz="2050" dirty="0" err="1"/>
              <a:t>it</a:t>
            </a:r>
            <a:r>
              <a:rPr lang="it-IT" sz="2050" dirty="0"/>
              <a:t> </a:t>
            </a:r>
            <a:r>
              <a:rPr lang="it-IT" sz="2050" dirty="0" err="1"/>
              <a:t>only</a:t>
            </a:r>
            <a:r>
              <a:rPr lang="it-IT" sz="2050" dirty="0"/>
              <a:t> </a:t>
            </a:r>
            <a:r>
              <a:rPr lang="it-IT" sz="2050" dirty="0" err="1"/>
              <a:t>remains</a:t>
            </a:r>
            <a:r>
              <a:rPr lang="it-IT" sz="2050" dirty="0"/>
              <a:t> to </a:t>
            </a:r>
            <a:r>
              <a:rPr lang="it-IT" sz="2050" dirty="0" err="1"/>
              <a:t>make</a:t>
            </a:r>
            <a:r>
              <a:rPr lang="it-IT" sz="2050" dirty="0"/>
              <a:t> </a:t>
            </a:r>
            <a:r>
              <a:rPr lang="it-IT" sz="2050" dirty="0" err="1"/>
              <a:t>sure</a:t>
            </a:r>
            <a:r>
              <a:rPr lang="it-IT" sz="2050" dirty="0"/>
              <a:t> </a:t>
            </a:r>
            <a:r>
              <a:rPr lang="it-IT" sz="2050" dirty="0" err="1"/>
              <a:t>that</a:t>
            </a:r>
            <a:r>
              <a:rPr lang="it-IT" sz="2050" dirty="0"/>
              <a:t> </a:t>
            </a:r>
            <a:r>
              <a:rPr lang="it-IT" sz="2050" dirty="0" err="1"/>
              <a:t>perfect</a:t>
            </a:r>
            <a:r>
              <a:rPr lang="it-IT" sz="2050" dirty="0"/>
              <a:t> </a:t>
            </a:r>
            <a:r>
              <a:rPr lang="it-IT" sz="2050" dirty="0" err="1"/>
              <a:t>nodes</a:t>
            </a:r>
            <a:r>
              <a:rPr lang="it-IT" sz="2050" dirty="0"/>
              <a:t> </a:t>
            </a:r>
            <a:r>
              <a:rPr lang="it-IT" sz="2050" dirty="0" err="1"/>
              <a:t>execute</a:t>
            </a:r>
            <a:r>
              <a:rPr lang="it-IT" sz="2050" dirty="0"/>
              <a:t> </a:t>
            </a:r>
            <a:r>
              <a:rPr lang="it-IT" sz="2050" dirty="0" err="1"/>
              <a:t>identical</a:t>
            </a:r>
            <a:r>
              <a:rPr lang="it-IT" sz="2050" dirty="0"/>
              <a:t> </a:t>
            </a:r>
            <a:r>
              <a:rPr lang="it-IT" sz="2050" dirty="0" err="1"/>
              <a:t>sequences</a:t>
            </a:r>
            <a:r>
              <a:rPr lang="it-IT" sz="2050" dirty="0"/>
              <a:t> of </a:t>
            </a:r>
            <a:r>
              <a:rPr lang="it-IT" sz="2050" dirty="0" err="1"/>
              <a:t>transactions</a:t>
            </a:r>
            <a:r>
              <a:rPr lang="it-IT" sz="2050" dirty="0"/>
              <a:t> </a:t>
            </a:r>
          </a:p>
        </p:txBody>
      </p:sp>
      <p:pic>
        <p:nvPicPr>
          <p:cNvPr id="4" name="Immagine 3"/>
          <p:cNvPicPr>
            <a:picLocks noChangeAspect="1"/>
          </p:cNvPicPr>
          <p:nvPr/>
        </p:nvPicPr>
        <p:blipFill>
          <a:blip r:embed="rId2"/>
          <a:stretch>
            <a:fillRect/>
          </a:stretch>
        </p:blipFill>
        <p:spPr>
          <a:xfrm>
            <a:off x="9744834" y="2818567"/>
            <a:ext cx="1176630" cy="1182727"/>
          </a:xfrm>
          <a:prstGeom prst="rect">
            <a:avLst/>
          </a:prstGeom>
        </p:spPr>
      </p:pic>
    </p:spTree>
    <p:extLst>
      <p:ext uri="{BB962C8B-B14F-4D97-AF65-F5344CB8AC3E}">
        <p14:creationId xmlns:p14="http://schemas.microsoft.com/office/powerpoint/2010/main" val="207077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2E74B5"/>
                </a:solidFill>
                <a:cs typeface="Times New Roman" panose="02020603050405020304" pitchFamily="18" charset="0"/>
              </a:rPr>
              <a:t>4.3 </a:t>
            </a:r>
            <a:r>
              <a:rPr lang="it-IT" dirty="0" err="1" smtClean="0">
                <a:solidFill>
                  <a:srgbClr val="2E74B5"/>
                </a:solidFill>
                <a:cs typeface="Times New Roman" panose="02020603050405020304" pitchFamily="18" charset="0"/>
              </a:rPr>
              <a:t>Lazy</a:t>
            </a:r>
            <a:r>
              <a:rPr lang="it-IT" dirty="0" smtClean="0">
                <a:solidFill>
                  <a:srgbClr val="2E74B5"/>
                </a:solidFill>
                <a:cs typeface="Times New Roman" panose="02020603050405020304" pitchFamily="18" charset="0"/>
              </a:rPr>
              <a:t> Input </a:t>
            </a:r>
            <a:r>
              <a:rPr lang="it-IT" dirty="0" err="1" smtClean="0">
                <a:solidFill>
                  <a:srgbClr val="2E74B5"/>
                </a:solidFill>
                <a:cs typeface="Times New Roman" panose="02020603050405020304" pitchFamily="18" charset="0"/>
              </a:rPr>
              <a:t>Nodes</a:t>
            </a:r>
            <a:endParaRPr lang="it-IT" dirty="0"/>
          </a:p>
        </p:txBody>
      </p:sp>
      <p:sp>
        <p:nvSpPr>
          <p:cNvPr id="3" name="Segnaposto contenuto 2"/>
          <p:cNvSpPr>
            <a:spLocks noGrp="1"/>
          </p:cNvSpPr>
          <p:nvPr>
            <p:ph idx="1"/>
          </p:nvPr>
        </p:nvSpPr>
        <p:spPr/>
        <p:txBody>
          <a:bodyPr>
            <a:normAutofit fontScale="25000" lnSpcReduction="20000"/>
          </a:bodyPr>
          <a:lstStyle/>
          <a:p>
            <a:pPr marL="0" indent="0">
              <a:buNone/>
            </a:pPr>
            <a:r>
              <a:rPr lang="it-IT" sz="8000" dirty="0"/>
              <a:t>Solution: </a:t>
            </a:r>
            <a:endParaRPr lang="it-IT" sz="8000" dirty="0" smtClean="0"/>
          </a:p>
          <a:p>
            <a:pPr marL="0" indent="0">
              <a:buNone/>
            </a:pPr>
            <a:r>
              <a:rPr lang="it-IT" sz="8000" dirty="0" err="1" smtClean="0"/>
              <a:t>Let</a:t>
            </a:r>
            <a:r>
              <a:rPr lang="it-IT" sz="8000" dirty="0" smtClean="0"/>
              <a:t> </a:t>
            </a:r>
            <a:r>
              <a:rPr lang="it-IT" sz="8000" dirty="0" err="1"/>
              <a:t>us</a:t>
            </a:r>
            <a:r>
              <a:rPr lang="it-IT" sz="8000" dirty="0"/>
              <a:t> </a:t>
            </a:r>
            <a:r>
              <a:rPr lang="it-IT" sz="8000" dirty="0" err="1"/>
              <a:t>say</a:t>
            </a:r>
            <a:r>
              <a:rPr lang="it-IT" sz="8000" dirty="0"/>
              <a:t> </a:t>
            </a:r>
            <a:r>
              <a:rPr lang="it-IT" sz="8000" dirty="0" err="1"/>
              <a:t>that</a:t>
            </a:r>
            <a:r>
              <a:rPr lang="it-IT" sz="8000" dirty="0"/>
              <a:t> the processing </a:t>
            </a:r>
            <a:r>
              <a:rPr lang="it-IT" sz="8000" dirty="0" err="1"/>
              <a:t>nodes</a:t>
            </a:r>
            <a:r>
              <a:rPr lang="it-IT" sz="8000" dirty="0"/>
              <a:t> </a:t>
            </a:r>
            <a:r>
              <a:rPr lang="it-IT" sz="8000" dirty="0" err="1"/>
              <a:t>agree</a:t>
            </a:r>
            <a:r>
              <a:rPr lang="it-IT" sz="8000" dirty="0"/>
              <a:t> to </a:t>
            </a:r>
            <a:r>
              <a:rPr lang="it-IT" sz="8000" dirty="0" err="1"/>
              <a:t>perform</a:t>
            </a:r>
            <a:r>
              <a:rPr lang="it-IT" sz="8000" dirty="0"/>
              <a:t> BA </a:t>
            </a:r>
            <a:r>
              <a:rPr lang="it-IT" sz="8000" dirty="0" err="1"/>
              <a:t>every</a:t>
            </a:r>
            <a:r>
              <a:rPr lang="it-IT" sz="8000" dirty="0"/>
              <a:t> Ω time </a:t>
            </a:r>
            <a:r>
              <a:rPr lang="it-IT" sz="8000" dirty="0" err="1"/>
              <a:t>units</a:t>
            </a:r>
            <a:endParaRPr lang="it-IT" sz="8000" dirty="0"/>
          </a:p>
          <a:p>
            <a:pPr marL="0" indent="0">
              <a:buNone/>
            </a:pPr>
            <a:r>
              <a:rPr lang="it-IT" sz="8000" dirty="0"/>
              <a:t>Ω can </a:t>
            </a:r>
            <a:r>
              <a:rPr lang="it-IT" sz="8000" dirty="0" err="1"/>
              <a:t>have</a:t>
            </a:r>
            <a:r>
              <a:rPr lang="it-IT" sz="8000" dirty="0"/>
              <a:t> a </a:t>
            </a:r>
            <a:r>
              <a:rPr lang="it-IT" sz="8000" dirty="0" err="1"/>
              <a:t>value</a:t>
            </a:r>
            <a:r>
              <a:rPr lang="it-IT" sz="8000" dirty="0"/>
              <a:t> </a:t>
            </a:r>
            <a:r>
              <a:rPr lang="it-IT" sz="8000" dirty="0" err="1"/>
              <a:t>greater</a:t>
            </a:r>
            <a:r>
              <a:rPr lang="it-IT" sz="8000" dirty="0"/>
              <a:t> or </a:t>
            </a:r>
            <a:r>
              <a:rPr lang="it-IT" sz="8000" dirty="0" err="1"/>
              <a:t>smaller</a:t>
            </a:r>
            <a:r>
              <a:rPr lang="it-IT" sz="8000" dirty="0"/>
              <a:t> </a:t>
            </a:r>
            <a:r>
              <a:rPr lang="it-IT" sz="8000" dirty="0" err="1" smtClean="0"/>
              <a:t>than</a:t>
            </a:r>
            <a:endParaRPr lang="it-IT" sz="8000" dirty="0"/>
          </a:p>
          <a:p>
            <a:pPr marL="0" indent="0">
              <a:buNone/>
            </a:pPr>
            <a:r>
              <a:rPr lang="it-IT" sz="8000" dirty="0" smtClean="0"/>
              <a:t>τ </a:t>
            </a:r>
            <a:r>
              <a:rPr lang="it-IT" sz="8000" dirty="0" err="1" smtClean="0"/>
              <a:t>is</a:t>
            </a:r>
            <a:r>
              <a:rPr lang="it-IT" sz="8000" dirty="0" smtClean="0"/>
              <a:t> the maximum clock </a:t>
            </a:r>
            <a:r>
              <a:rPr lang="it-IT" sz="8000" dirty="0" err="1" smtClean="0"/>
              <a:t>drift</a:t>
            </a:r>
            <a:r>
              <a:rPr lang="it-IT" sz="8000" dirty="0" smtClean="0"/>
              <a:t> </a:t>
            </a:r>
          </a:p>
          <a:p>
            <a:pPr marL="0" indent="0">
              <a:buNone/>
            </a:pPr>
            <a:r>
              <a:rPr lang="it-IT" sz="8000" dirty="0" err="1" smtClean="0"/>
              <a:t>t</a:t>
            </a:r>
            <a:r>
              <a:rPr lang="it-IT" sz="8000" baseline="-25000" dirty="0" err="1" smtClean="0"/>
              <a:t>D</a:t>
            </a:r>
            <a:r>
              <a:rPr lang="it-IT" sz="8000" dirty="0" smtClean="0"/>
              <a:t> </a:t>
            </a:r>
            <a:r>
              <a:rPr lang="it-IT" sz="8000" dirty="0" err="1"/>
              <a:t>is</a:t>
            </a:r>
            <a:r>
              <a:rPr lang="it-IT" sz="8000" dirty="0"/>
              <a:t> the </a:t>
            </a:r>
            <a:r>
              <a:rPr lang="it-IT" sz="8000" dirty="0" err="1"/>
              <a:t>guaranteed</a:t>
            </a:r>
            <a:r>
              <a:rPr lang="it-IT" sz="8000" dirty="0"/>
              <a:t> network delivery time</a:t>
            </a:r>
          </a:p>
          <a:p>
            <a:pPr marL="0" indent="0">
              <a:buNone/>
            </a:pPr>
            <a:r>
              <a:rPr lang="it-IT" sz="8000" dirty="0" err="1"/>
              <a:t>t</a:t>
            </a:r>
            <a:r>
              <a:rPr lang="it-IT" sz="8000" baseline="-25000" dirty="0" err="1"/>
              <a:t>r</a:t>
            </a:r>
            <a:r>
              <a:rPr lang="it-IT" sz="8000" dirty="0"/>
              <a:t> </a:t>
            </a:r>
            <a:r>
              <a:rPr lang="it-IT" sz="8000" dirty="0" err="1"/>
              <a:t>is</a:t>
            </a:r>
            <a:r>
              <a:rPr lang="it-IT" sz="8000" dirty="0"/>
              <a:t> an estimate of the time an </a:t>
            </a:r>
            <a:r>
              <a:rPr lang="it-IT" sz="8000" dirty="0" err="1"/>
              <a:t>imput</a:t>
            </a:r>
            <a:r>
              <a:rPr lang="it-IT" sz="8000" dirty="0"/>
              <a:t> </a:t>
            </a:r>
            <a:r>
              <a:rPr lang="it-IT" sz="8000" dirty="0" err="1"/>
              <a:t>node</a:t>
            </a:r>
            <a:r>
              <a:rPr lang="it-IT" sz="8000" dirty="0"/>
              <a:t> </a:t>
            </a:r>
            <a:r>
              <a:rPr lang="it-IT" sz="8000" dirty="0" err="1"/>
              <a:t>takes</a:t>
            </a:r>
            <a:r>
              <a:rPr lang="it-IT" sz="8000" dirty="0"/>
              <a:t> to </a:t>
            </a:r>
            <a:r>
              <a:rPr lang="it-IT" sz="8000" dirty="0" err="1"/>
              <a:t>process</a:t>
            </a:r>
            <a:r>
              <a:rPr lang="it-IT" sz="8000" dirty="0"/>
              <a:t> an </a:t>
            </a:r>
            <a:r>
              <a:rPr lang="it-IT" sz="8000" dirty="0" err="1"/>
              <a:t>incoming</a:t>
            </a:r>
            <a:r>
              <a:rPr lang="it-IT" sz="8000" dirty="0"/>
              <a:t> </a:t>
            </a:r>
            <a:r>
              <a:rPr lang="it-IT" sz="8000" dirty="0" err="1"/>
              <a:t>transaction</a:t>
            </a:r>
            <a:endParaRPr lang="it-IT" sz="8000" dirty="0"/>
          </a:p>
          <a:p>
            <a:pPr marL="0" lvl="0" indent="0">
              <a:buNone/>
            </a:pPr>
            <a:r>
              <a:rPr lang="it-IT" sz="8000" dirty="0"/>
              <a:t>1) </a:t>
            </a:r>
            <a:r>
              <a:rPr lang="it-IT" sz="8000" dirty="0" err="1"/>
              <a:t>Each</a:t>
            </a:r>
            <a:r>
              <a:rPr lang="it-IT" sz="8000" dirty="0"/>
              <a:t> processing </a:t>
            </a:r>
            <a:r>
              <a:rPr lang="it-IT" sz="8000" dirty="0" err="1"/>
              <a:t>node</a:t>
            </a:r>
            <a:r>
              <a:rPr lang="it-IT" sz="8000" dirty="0"/>
              <a:t> </a:t>
            </a:r>
            <a:r>
              <a:rPr lang="it-IT" sz="8000" dirty="0" err="1"/>
              <a:t>collects</a:t>
            </a:r>
            <a:r>
              <a:rPr lang="it-IT" sz="8000" dirty="0"/>
              <a:t> </a:t>
            </a:r>
            <a:r>
              <a:rPr lang="it-IT" sz="8000" dirty="0" err="1"/>
              <a:t>transactions</a:t>
            </a:r>
            <a:r>
              <a:rPr lang="it-IT" sz="8000" dirty="0"/>
              <a:t> </a:t>
            </a:r>
            <a:r>
              <a:rPr lang="it-IT" sz="8000" dirty="0" err="1"/>
              <a:t>received</a:t>
            </a:r>
            <a:r>
              <a:rPr lang="it-IT" sz="8000" dirty="0"/>
              <a:t> from the input </a:t>
            </a:r>
            <a:r>
              <a:rPr lang="it-IT" sz="8000" dirty="0" err="1"/>
              <a:t>nodes</a:t>
            </a:r>
            <a:endParaRPr lang="it-IT" sz="8000" dirty="0"/>
          </a:p>
          <a:p>
            <a:pPr marL="0" lvl="0" indent="0">
              <a:buNone/>
            </a:pPr>
            <a:r>
              <a:rPr lang="it-IT" sz="8000" dirty="0" smtClean="0"/>
              <a:t>								 </a:t>
            </a:r>
            <a:br>
              <a:rPr lang="it-IT" sz="8000" dirty="0" smtClean="0"/>
            </a:br>
            <a:r>
              <a:rPr lang="it-IT" sz="8000" dirty="0" smtClean="0"/>
              <a:t>	      							       	            are </a:t>
            </a:r>
            <a:r>
              <a:rPr lang="it-IT" sz="8000" dirty="0" err="1"/>
              <a:t>discarded</a:t>
            </a:r>
            <a:r>
              <a:rPr lang="it-IT" sz="8000" dirty="0"/>
              <a:t> </a:t>
            </a:r>
          </a:p>
          <a:p>
            <a:pPr marL="0" lvl="0" indent="0">
              <a:buNone/>
            </a:pPr>
            <a:r>
              <a:rPr lang="it-IT" sz="8000" dirty="0"/>
              <a:t>3) At time iΩ the </a:t>
            </a:r>
            <a:r>
              <a:rPr lang="it-IT" sz="8000" dirty="0" err="1" smtClean="0"/>
              <a:t>messages</a:t>
            </a:r>
            <a:r>
              <a:rPr lang="it-IT" sz="8000" dirty="0" smtClean="0"/>
              <a:t>, </a:t>
            </a:r>
            <a:r>
              <a:rPr lang="it-IT" sz="8000" dirty="0" err="1" smtClean="0"/>
              <a:t>have</a:t>
            </a:r>
            <a:r>
              <a:rPr lang="it-IT" sz="8000" dirty="0" smtClean="0"/>
              <a:t> to deal with </a:t>
            </a:r>
            <a:r>
              <a:rPr lang="it-IT" sz="8000" dirty="0" err="1" smtClean="0"/>
              <a:t>transactions</a:t>
            </a:r>
            <a:r>
              <a:rPr lang="it-IT" sz="8000" dirty="0" smtClean="0"/>
              <a:t> </a:t>
            </a:r>
            <a:r>
              <a:rPr lang="it-IT" sz="8000" dirty="0"/>
              <a:t>with </a:t>
            </a:r>
            <a:r>
              <a:rPr lang="it-IT" sz="8000" dirty="0" err="1"/>
              <a:t>timestamps</a:t>
            </a:r>
            <a:r>
              <a:rPr lang="it-IT" sz="8000" dirty="0"/>
              <a:t> </a:t>
            </a:r>
            <a:r>
              <a:rPr lang="it-IT" sz="8000" dirty="0" err="1" smtClean="0"/>
              <a:t>between</a:t>
            </a:r>
            <a:r>
              <a:rPr lang="it-IT" sz="8000" dirty="0" smtClean="0"/>
              <a:t>:</a:t>
            </a:r>
          </a:p>
          <a:p>
            <a:pPr marL="0" lvl="0" indent="0">
              <a:buNone/>
            </a:pPr>
            <a:r>
              <a:rPr lang="it-IT" sz="8000" dirty="0" smtClean="0"/>
              <a:t>and</a:t>
            </a:r>
          </a:p>
          <a:p>
            <a:pPr marL="0" lvl="0" indent="0">
              <a:buNone/>
            </a:pPr>
            <a:r>
              <a:rPr lang="it-IT" sz="8000" dirty="0" smtClean="0"/>
              <a:t>			     the </a:t>
            </a:r>
            <a:r>
              <a:rPr lang="it-IT" sz="8000" dirty="0"/>
              <a:t>BA </a:t>
            </a:r>
            <a:r>
              <a:rPr lang="it-IT" sz="8000" dirty="0" err="1"/>
              <a:t>is</a:t>
            </a:r>
            <a:r>
              <a:rPr lang="it-IT" sz="8000" dirty="0"/>
              <a:t> complete and </a:t>
            </a:r>
            <a:r>
              <a:rPr lang="it-IT" sz="8000" dirty="0" err="1"/>
              <a:t>each</a:t>
            </a:r>
            <a:r>
              <a:rPr lang="it-IT" sz="8000" dirty="0"/>
              <a:t> </a:t>
            </a:r>
            <a:r>
              <a:rPr lang="it-IT" sz="8000" dirty="0" err="1"/>
              <a:t>perfect</a:t>
            </a:r>
            <a:r>
              <a:rPr lang="it-IT" sz="8000" dirty="0"/>
              <a:t> processing </a:t>
            </a:r>
            <a:r>
              <a:rPr lang="it-IT" sz="8000" dirty="0" err="1"/>
              <a:t>node</a:t>
            </a:r>
            <a:r>
              <a:rPr lang="it-IT" sz="8000" dirty="0"/>
              <a:t> </a:t>
            </a:r>
            <a:r>
              <a:rPr lang="it-IT" sz="8000" dirty="0" err="1"/>
              <a:t>has</a:t>
            </a:r>
            <a:r>
              <a:rPr lang="it-IT" sz="8000" dirty="0"/>
              <a:t> the </a:t>
            </a:r>
            <a:r>
              <a:rPr lang="it-IT" sz="8000" dirty="0" err="1"/>
              <a:t>same</a:t>
            </a:r>
            <a:r>
              <a:rPr lang="it-IT" sz="8000" dirty="0"/>
              <a:t> set of </a:t>
            </a:r>
            <a:r>
              <a:rPr lang="it-IT" sz="8000" dirty="0" err="1"/>
              <a:t>transactions</a:t>
            </a:r>
            <a:r>
              <a:rPr lang="it-IT" sz="8000" dirty="0"/>
              <a:t>. </a:t>
            </a:r>
            <a:r>
              <a:rPr lang="it-IT" sz="8000" dirty="0" err="1"/>
              <a:t>These</a:t>
            </a:r>
            <a:r>
              <a:rPr lang="it-IT" sz="8000" dirty="0"/>
              <a:t> are </a:t>
            </a:r>
            <a:r>
              <a:rPr lang="it-IT" sz="8000" dirty="0" err="1"/>
              <a:t>ordered</a:t>
            </a:r>
            <a:r>
              <a:rPr lang="it-IT" sz="8000" dirty="0"/>
              <a:t> (</a:t>
            </a:r>
            <a:r>
              <a:rPr lang="it-IT" sz="8000" dirty="0" err="1"/>
              <a:t>lexicographically</a:t>
            </a:r>
            <a:r>
              <a:rPr lang="it-IT" sz="8000" dirty="0"/>
              <a:t> or by </a:t>
            </a:r>
            <a:r>
              <a:rPr lang="it-IT" sz="8000" dirty="0" err="1"/>
              <a:t>timestamp</a:t>
            </a:r>
            <a:r>
              <a:rPr lang="it-IT" sz="8000" dirty="0"/>
              <a:t>) and </a:t>
            </a:r>
            <a:r>
              <a:rPr lang="it-IT" sz="8000" dirty="0" err="1"/>
              <a:t>executed</a:t>
            </a:r>
            <a:r>
              <a:rPr lang="it-IT" sz="8000" dirty="0"/>
              <a:t> </a:t>
            </a:r>
            <a:r>
              <a:rPr lang="it-IT" sz="8000" dirty="0" err="1"/>
              <a:t>after</a:t>
            </a:r>
            <a:r>
              <a:rPr lang="it-IT" sz="8000" dirty="0"/>
              <a:t> the </a:t>
            </a:r>
            <a:r>
              <a:rPr lang="it-IT" sz="8000" dirty="0" err="1"/>
              <a:t>transactions</a:t>
            </a:r>
            <a:r>
              <a:rPr lang="it-IT" sz="8000" dirty="0"/>
              <a:t> of the </a:t>
            </a:r>
            <a:r>
              <a:rPr lang="it-IT" sz="8000" dirty="0" err="1"/>
              <a:t>previous</a:t>
            </a:r>
            <a:r>
              <a:rPr lang="it-IT" sz="8000" dirty="0"/>
              <a:t> complete </a:t>
            </a:r>
            <a:r>
              <a:rPr lang="it-IT" sz="8000" dirty="0" err="1"/>
              <a:t>cycle</a:t>
            </a:r>
            <a:endParaRPr lang="it-IT" sz="8000" dirty="0"/>
          </a:p>
          <a:p>
            <a:endParaRPr lang="it-IT" dirty="0"/>
          </a:p>
        </p:txBody>
      </p:sp>
      <p:pic>
        <p:nvPicPr>
          <p:cNvPr id="4" name="Immagine 3"/>
          <p:cNvPicPr>
            <a:picLocks noChangeAspect="1"/>
          </p:cNvPicPr>
          <p:nvPr/>
        </p:nvPicPr>
        <p:blipFill rotWithShape="1">
          <a:blip r:embed="rId2"/>
          <a:srcRect l="17389" t="18192" r="7832" b="24194"/>
          <a:stretch/>
        </p:blipFill>
        <p:spPr>
          <a:xfrm>
            <a:off x="5323267" y="2498501"/>
            <a:ext cx="1545465" cy="309093"/>
          </a:xfrm>
          <a:prstGeom prst="rect">
            <a:avLst/>
          </a:prstGeom>
        </p:spPr>
      </p:pic>
      <p:sp>
        <p:nvSpPr>
          <p:cNvPr id="5" name="Rettangolo 4"/>
          <p:cNvSpPr/>
          <p:nvPr/>
        </p:nvSpPr>
        <p:spPr>
          <a:xfrm>
            <a:off x="6810906" y="2445680"/>
            <a:ext cx="3354123" cy="400110"/>
          </a:xfrm>
          <a:prstGeom prst="rect">
            <a:avLst/>
          </a:prstGeom>
        </p:spPr>
        <p:txBody>
          <a:bodyPr wrap="none">
            <a:spAutoFit/>
          </a:bodyPr>
          <a:lstStyle/>
          <a:p>
            <a:r>
              <a:rPr lang="en-US" sz="2000" dirty="0" smtClean="0"/>
              <a:t>that is the duration of each BA</a:t>
            </a:r>
            <a:endParaRPr lang="it-IT" sz="2000" dirty="0"/>
          </a:p>
        </p:txBody>
      </p:sp>
      <p:sp>
        <p:nvSpPr>
          <p:cNvPr id="9" name="Rettangolo 8"/>
          <p:cNvSpPr/>
          <p:nvPr/>
        </p:nvSpPr>
        <p:spPr>
          <a:xfrm>
            <a:off x="8660959" y="4089286"/>
            <a:ext cx="1766830" cy="400110"/>
          </a:xfrm>
          <a:prstGeom prst="rect">
            <a:avLst/>
          </a:prstGeom>
        </p:spPr>
        <p:txBody>
          <a:bodyPr wrap="none">
            <a:spAutoFit/>
          </a:bodyPr>
          <a:lstStyle/>
          <a:p>
            <a:r>
              <a:rPr lang="it-IT" sz="2000" dirty="0" smtClean="0"/>
              <a:t>(i-1)</a:t>
            </a:r>
            <a:r>
              <a:rPr lang="it-IT" sz="2000" dirty="0" err="1" smtClean="0"/>
              <a:t>Ω-</a:t>
            </a:r>
            <a:r>
              <a:rPr lang="it-IT" sz="2000" dirty="0" smtClean="0"/>
              <a:t>(τ+t</a:t>
            </a:r>
            <a:r>
              <a:rPr lang="it-IT" sz="2000" baseline="-25000" dirty="0" smtClean="0"/>
              <a:t>D</a:t>
            </a:r>
            <a:r>
              <a:rPr lang="it-IT" sz="2000" dirty="0" smtClean="0"/>
              <a:t>+t</a:t>
            </a:r>
            <a:r>
              <a:rPr lang="it-IT" sz="2000" baseline="-25000" dirty="0" smtClean="0"/>
              <a:t>r</a:t>
            </a:r>
            <a:r>
              <a:rPr lang="it-IT" sz="2000" dirty="0" smtClean="0"/>
              <a:t>) </a:t>
            </a:r>
            <a:endParaRPr lang="it-IT" sz="2000" dirty="0"/>
          </a:p>
        </p:txBody>
      </p:sp>
      <p:sp>
        <p:nvSpPr>
          <p:cNvPr id="10" name="Rettangolo 9"/>
          <p:cNvSpPr/>
          <p:nvPr/>
        </p:nvSpPr>
        <p:spPr>
          <a:xfrm>
            <a:off x="848808" y="4085863"/>
            <a:ext cx="8827626" cy="400110"/>
          </a:xfrm>
          <a:prstGeom prst="rect">
            <a:avLst/>
          </a:prstGeom>
        </p:spPr>
        <p:txBody>
          <a:bodyPr wrap="square">
            <a:spAutoFit/>
          </a:bodyPr>
          <a:lstStyle/>
          <a:p>
            <a:r>
              <a:rPr lang="it-IT" sz="2000" dirty="0" smtClean="0"/>
              <a:t>2) At </a:t>
            </a:r>
            <a:r>
              <a:rPr lang="it-IT" sz="2000" dirty="0" err="1" smtClean="0"/>
              <a:t>time</a:t>
            </a:r>
            <a:r>
              <a:rPr lang="it-IT" sz="2000" dirty="0" smtClean="0"/>
              <a:t> iΩ </a:t>
            </a:r>
            <a:r>
              <a:rPr lang="it-IT" sz="2000" dirty="0" err="1" smtClean="0"/>
              <a:t>each</a:t>
            </a:r>
            <a:r>
              <a:rPr lang="it-IT" sz="2000" dirty="0" smtClean="0"/>
              <a:t> </a:t>
            </a:r>
            <a:r>
              <a:rPr lang="it-IT" sz="2000" dirty="0" err="1" smtClean="0"/>
              <a:t>node</a:t>
            </a:r>
            <a:r>
              <a:rPr lang="it-IT" sz="2000" dirty="0" smtClean="0"/>
              <a:t> </a:t>
            </a:r>
            <a:r>
              <a:rPr lang="it-IT" sz="2000" dirty="0" err="1" smtClean="0"/>
              <a:t>selects</a:t>
            </a:r>
            <a:r>
              <a:rPr lang="it-IT" sz="2000" dirty="0" smtClean="0"/>
              <a:t> the </a:t>
            </a:r>
            <a:r>
              <a:rPr lang="it-IT" sz="2000" dirty="0" err="1" smtClean="0"/>
              <a:t>transactions</a:t>
            </a:r>
            <a:r>
              <a:rPr lang="it-IT" sz="2000" dirty="0" smtClean="0"/>
              <a:t> </a:t>
            </a:r>
            <a:r>
              <a:rPr lang="it-IT" sz="2000" dirty="0" err="1" smtClean="0"/>
              <a:t>with</a:t>
            </a:r>
            <a:r>
              <a:rPr lang="it-IT" sz="2000" dirty="0" smtClean="0"/>
              <a:t> </a:t>
            </a:r>
            <a:r>
              <a:rPr lang="it-IT" sz="2000" dirty="0" err="1" smtClean="0"/>
              <a:t>timestamps</a:t>
            </a:r>
            <a:r>
              <a:rPr lang="it-IT" sz="2000" dirty="0" smtClean="0"/>
              <a:t> </a:t>
            </a:r>
            <a:r>
              <a:rPr lang="it-IT" sz="2000" dirty="0" err="1" smtClean="0"/>
              <a:t>between</a:t>
            </a:r>
            <a:r>
              <a:rPr lang="it-IT" sz="2000" dirty="0" smtClean="0"/>
              <a:t>: </a:t>
            </a:r>
            <a:endParaRPr lang="it-IT" sz="2000" dirty="0"/>
          </a:p>
        </p:txBody>
      </p:sp>
      <p:sp>
        <p:nvSpPr>
          <p:cNvPr id="11" name="Rettangolo 10"/>
          <p:cNvSpPr/>
          <p:nvPr/>
        </p:nvSpPr>
        <p:spPr>
          <a:xfrm>
            <a:off x="10282789" y="4112435"/>
            <a:ext cx="577402" cy="400110"/>
          </a:xfrm>
          <a:prstGeom prst="rect">
            <a:avLst/>
          </a:prstGeom>
        </p:spPr>
        <p:txBody>
          <a:bodyPr wrap="none">
            <a:spAutoFit/>
          </a:bodyPr>
          <a:lstStyle/>
          <a:p>
            <a:r>
              <a:rPr lang="it-IT" sz="2000" dirty="0" smtClean="0"/>
              <a:t>and</a:t>
            </a:r>
            <a:endParaRPr lang="it-IT" sz="2000" dirty="0"/>
          </a:p>
        </p:txBody>
      </p:sp>
      <p:sp>
        <p:nvSpPr>
          <p:cNvPr id="12" name="Rettangolo 11"/>
          <p:cNvSpPr/>
          <p:nvPr/>
        </p:nvSpPr>
        <p:spPr>
          <a:xfrm>
            <a:off x="856187" y="4343927"/>
            <a:ext cx="1465466" cy="400110"/>
          </a:xfrm>
          <a:prstGeom prst="rect">
            <a:avLst/>
          </a:prstGeom>
        </p:spPr>
        <p:txBody>
          <a:bodyPr wrap="none">
            <a:spAutoFit/>
          </a:bodyPr>
          <a:lstStyle/>
          <a:p>
            <a:r>
              <a:rPr lang="it-IT" sz="2000" dirty="0" smtClean="0"/>
              <a:t>iΩ-(τ+t</a:t>
            </a:r>
            <a:r>
              <a:rPr lang="it-IT" sz="2000" baseline="-25000" dirty="0" smtClean="0"/>
              <a:t>D</a:t>
            </a:r>
            <a:r>
              <a:rPr lang="it-IT" sz="2000" dirty="0" smtClean="0"/>
              <a:t>+t</a:t>
            </a:r>
            <a:r>
              <a:rPr lang="it-IT" sz="2000" baseline="-25000" dirty="0" smtClean="0"/>
              <a:t>r</a:t>
            </a:r>
            <a:r>
              <a:rPr lang="it-IT" sz="2000" dirty="0" smtClean="0"/>
              <a:t>). </a:t>
            </a:r>
            <a:endParaRPr lang="it-IT" sz="2000" dirty="0"/>
          </a:p>
        </p:txBody>
      </p:sp>
      <p:sp>
        <p:nvSpPr>
          <p:cNvPr id="13" name="Rettangolo 12"/>
          <p:cNvSpPr/>
          <p:nvPr/>
        </p:nvSpPr>
        <p:spPr>
          <a:xfrm>
            <a:off x="2097000" y="4355503"/>
            <a:ext cx="6714082" cy="400110"/>
          </a:xfrm>
          <a:prstGeom prst="rect">
            <a:avLst/>
          </a:prstGeom>
        </p:spPr>
        <p:txBody>
          <a:bodyPr wrap="none">
            <a:spAutoFit/>
          </a:bodyPr>
          <a:lstStyle/>
          <a:p>
            <a:r>
              <a:rPr lang="it-IT" sz="2000" dirty="0" err="1" smtClean="0"/>
              <a:t>After</a:t>
            </a:r>
            <a:r>
              <a:rPr lang="it-IT" sz="2000" dirty="0" smtClean="0"/>
              <a:t> </a:t>
            </a:r>
            <a:r>
              <a:rPr lang="it-IT" sz="2000" dirty="0" err="1" smtClean="0"/>
              <a:t>time</a:t>
            </a:r>
            <a:r>
              <a:rPr lang="it-IT" sz="2000" dirty="0" smtClean="0"/>
              <a:t> iΩ, </a:t>
            </a:r>
            <a:r>
              <a:rPr lang="it-IT" sz="2000" dirty="0" err="1" smtClean="0"/>
              <a:t>transactions</a:t>
            </a:r>
            <a:r>
              <a:rPr lang="it-IT" sz="2000" dirty="0" smtClean="0"/>
              <a:t> </a:t>
            </a:r>
            <a:r>
              <a:rPr lang="it-IT" sz="2000" dirty="0" err="1" smtClean="0"/>
              <a:t>arriving</a:t>
            </a:r>
            <a:r>
              <a:rPr lang="it-IT" sz="2000" dirty="0" smtClean="0"/>
              <a:t> </a:t>
            </a:r>
            <a:r>
              <a:rPr lang="it-IT" sz="2000" dirty="0" err="1" smtClean="0"/>
              <a:t>with</a:t>
            </a:r>
            <a:r>
              <a:rPr lang="it-IT" sz="2000" dirty="0" smtClean="0"/>
              <a:t> a </a:t>
            </a:r>
            <a:r>
              <a:rPr lang="it-IT" sz="2000" dirty="0" err="1" smtClean="0"/>
              <a:t>timestamp</a:t>
            </a:r>
            <a:r>
              <a:rPr lang="it-IT" sz="2000" dirty="0" smtClean="0"/>
              <a:t> </a:t>
            </a:r>
            <a:r>
              <a:rPr lang="it-IT" sz="2000" dirty="0" err="1" smtClean="0"/>
              <a:t>less</a:t>
            </a:r>
            <a:r>
              <a:rPr lang="it-IT" sz="2000" dirty="0" smtClean="0"/>
              <a:t> </a:t>
            </a:r>
            <a:r>
              <a:rPr lang="it-IT" sz="2000" dirty="0" err="1" smtClean="0"/>
              <a:t>than</a:t>
            </a:r>
            <a:r>
              <a:rPr lang="it-IT" sz="2000" dirty="0" smtClean="0"/>
              <a:t> </a:t>
            </a:r>
            <a:endParaRPr lang="it-IT" sz="2000" dirty="0"/>
          </a:p>
        </p:txBody>
      </p:sp>
      <p:sp>
        <p:nvSpPr>
          <p:cNvPr id="14" name="Rettangolo 13"/>
          <p:cNvSpPr/>
          <p:nvPr/>
        </p:nvSpPr>
        <p:spPr>
          <a:xfrm>
            <a:off x="8570633" y="4352080"/>
            <a:ext cx="1401346" cy="400110"/>
          </a:xfrm>
          <a:prstGeom prst="rect">
            <a:avLst/>
          </a:prstGeom>
        </p:spPr>
        <p:txBody>
          <a:bodyPr wrap="none">
            <a:spAutoFit/>
          </a:bodyPr>
          <a:lstStyle/>
          <a:p>
            <a:r>
              <a:rPr lang="it-IT" sz="2000" dirty="0" smtClean="0"/>
              <a:t>iΩ-(τ+t</a:t>
            </a:r>
            <a:r>
              <a:rPr lang="it-IT" sz="2000" baseline="-25000" dirty="0" smtClean="0"/>
              <a:t>D</a:t>
            </a:r>
            <a:r>
              <a:rPr lang="it-IT" sz="2000" dirty="0" smtClean="0"/>
              <a:t>+t</a:t>
            </a:r>
            <a:r>
              <a:rPr lang="it-IT" sz="2000" baseline="-25000" dirty="0" smtClean="0"/>
              <a:t>r</a:t>
            </a:r>
            <a:r>
              <a:rPr lang="it-IT" sz="2000" dirty="0" smtClean="0"/>
              <a:t>) </a:t>
            </a:r>
            <a:endParaRPr lang="it-IT" sz="2000" dirty="0"/>
          </a:p>
        </p:txBody>
      </p:sp>
      <p:sp>
        <p:nvSpPr>
          <p:cNvPr id="15" name="Rettangolo 14"/>
          <p:cNvSpPr/>
          <p:nvPr/>
        </p:nvSpPr>
        <p:spPr>
          <a:xfrm>
            <a:off x="9694761" y="4695532"/>
            <a:ext cx="1766830" cy="400110"/>
          </a:xfrm>
          <a:prstGeom prst="rect">
            <a:avLst/>
          </a:prstGeom>
        </p:spPr>
        <p:txBody>
          <a:bodyPr wrap="none">
            <a:spAutoFit/>
          </a:bodyPr>
          <a:lstStyle/>
          <a:p>
            <a:r>
              <a:rPr lang="it-IT" sz="2000" dirty="0" smtClean="0"/>
              <a:t>(i-1)Ω-(</a:t>
            </a:r>
            <a:r>
              <a:rPr lang="it-IT" sz="2000" dirty="0" err="1" smtClean="0"/>
              <a:t>τ+t</a:t>
            </a:r>
            <a:r>
              <a:rPr lang="it-IT" sz="2000" baseline="-25000" dirty="0" err="1" smtClean="0"/>
              <a:t>D</a:t>
            </a:r>
            <a:r>
              <a:rPr lang="it-IT" sz="2000" dirty="0" err="1" smtClean="0"/>
              <a:t>+t</a:t>
            </a:r>
            <a:r>
              <a:rPr lang="it-IT" sz="2000" baseline="-25000" dirty="0" err="1" smtClean="0"/>
              <a:t>r</a:t>
            </a:r>
            <a:r>
              <a:rPr lang="it-IT" sz="2000" dirty="0" smtClean="0"/>
              <a:t>) </a:t>
            </a:r>
            <a:endParaRPr lang="it-IT" sz="2000" dirty="0"/>
          </a:p>
        </p:txBody>
      </p:sp>
      <p:sp>
        <p:nvSpPr>
          <p:cNvPr id="16" name="Rettangolo 15"/>
          <p:cNvSpPr/>
          <p:nvPr/>
        </p:nvSpPr>
        <p:spPr>
          <a:xfrm>
            <a:off x="1328180" y="5026834"/>
            <a:ext cx="1343638" cy="400110"/>
          </a:xfrm>
          <a:prstGeom prst="rect">
            <a:avLst/>
          </a:prstGeom>
        </p:spPr>
        <p:txBody>
          <a:bodyPr wrap="none">
            <a:spAutoFit/>
          </a:bodyPr>
          <a:lstStyle/>
          <a:p>
            <a:r>
              <a:rPr lang="it-IT" sz="2000" dirty="0" smtClean="0"/>
              <a:t>iΩ-(τ+t</a:t>
            </a:r>
            <a:r>
              <a:rPr lang="it-IT" sz="2000" baseline="-25000" dirty="0" smtClean="0"/>
              <a:t>D</a:t>
            </a:r>
            <a:r>
              <a:rPr lang="it-IT" sz="2000" dirty="0" smtClean="0"/>
              <a:t>+t</a:t>
            </a:r>
            <a:r>
              <a:rPr lang="it-IT" sz="2000" baseline="-25000" dirty="0" smtClean="0"/>
              <a:t>r</a:t>
            </a:r>
            <a:r>
              <a:rPr lang="it-IT" sz="2000" dirty="0" smtClean="0"/>
              <a:t>)</a:t>
            </a:r>
            <a:endParaRPr lang="it-IT" sz="2000" dirty="0"/>
          </a:p>
        </p:txBody>
      </p:sp>
      <p:sp>
        <p:nvSpPr>
          <p:cNvPr id="17" name="Rettangolo 16"/>
          <p:cNvSpPr/>
          <p:nvPr/>
        </p:nvSpPr>
        <p:spPr>
          <a:xfrm>
            <a:off x="883785" y="5324883"/>
            <a:ext cx="1274580" cy="400110"/>
          </a:xfrm>
          <a:prstGeom prst="rect">
            <a:avLst/>
          </a:prstGeom>
        </p:spPr>
        <p:txBody>
          <a:bodyPr wrap="none">
            <a:spAutoFit/>
          </a:bodyPr>
          <a:lstStyle/>
          <a:p>
            <a:r>
              <a:rPr lang="it-IT" sz="2000" dirty="0" smtClean="0"/>
              <a:t>4) At </a:t>
            </a:r>
            <a:r>
              <a:rPr lang="it-IT" sz="2000" dirty="0" err="1" smtClean="0"/>
              <a:t>time</a:t>
            </a:r>
            <a:r>
              <a:rPr lang="it-IT" sz="2000" dirty="0" smtClean="0"/>
              <a:t> </a:t>
            </a:r>
            <a:endParaRPr lang="it-IT" sz="2000" dirty="0"/>
          </a:p>
        </p:txBody>
      </p:sp>
      <p:sp>
        <p:nvSpPr>
          <p:cNvPr id="18" name="Rettangolo 17"/>
          <p:cNvSpPr/>
          <p:nvPr/>
        </p:nvSpPr>
        <p:spPr>
          <a:xfrm>
            <a:off x="1963824" y="5348033"/>
            <a:ext cx="2090637" cy="400110"/>
          </a:xfrm>
          <a:prstGeom prst="rect">
            <a:avLst/>
          </a:prstGeom>
        </p:spPr>
        <p:txBody>
          <a:bodyPr wrap="none">
            <a:spAutoFit/>
          </a:bodyPr>
          <a:lstStyle/>
          <a:p>
            <a:r>
              <a:rPr lang="it-IT" sz="2000" dirty="0" smtClean="0"/>
              <a:t>iΩ+τ+(m+1)(</a:t>
            </a:r>
            <a:r>
              <a:rPr lang="it-IT" sz="2000" dirty="0" err="1" smtClean="0"/>
              <a:t>t</a:t>
            </a:r>
            <a:r>
              <a:rPr lang="it-IT" sz="2000" baseline="-25000" dirty="0" err="1" smtClean="0"/>
              <a:t>D</a:t>
            </a:r>
            <a:r>
              <a:rPr lang="it-IT" sz="2000" dirty="0" err="1" smtClean="0"/>
              <a:t>+t</a:t>
            </a:r>
            <a:r>
              <a:rPr lang="it-IT" sz="2000" baseline="-25000" dirty="0" err="1" smtClean="0"/>
              <a:t>S</a:t>
            </a:r>
            <a:r>
              <a:rPr lang="it-IT" sz="2000" dirty="0" smtClean="0"/>
              <a:t>) </a:t>
            </a:r>
            <a:endParaRPr lang="it-IT" sz="2000" dirty="0"/>
          </a:p>
        </p:txBody>
      </p:sp>
    </p:spTree>
    <p:extLst>
      <p:ext uri="{BB962C8B-B14F-4D97-AF65-F5344CB8AC3E}">
        <p14:creationId xmlns:p14="http://schemas.microsoft.com/office/powerpoint/2010/main" val="368939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5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additive="base">
                                        <p:cTn id="58" dur="500" fill="hold"/>
                                        <p:tgtEl>
                                          <p:spTgt spid="9"/>
                                        </p:tgtEl>
                                        <p:attrNameLst>
                                          <p:attrName>ppt_x</p:attrName>
                                        </p:attrNameLst>
                                      </p:cBhvr>
                                      <p:tavLst>
                                        <p:tav tm="0">
                                          <p:val>
                                            <p:strVal val="#ppt_x"/>
                                          </p:val>
                                        </p:tav>
                                        <p:tav tm="100000">
                                          <p:val>
                                            <p:strVal val="#ppt_x"/>
                                          </p:val>
                                        </p:tav>
                                      </p:tavLst>
                                    </p:anim>
                                    <p:anim calcmode="lin" valueType="num">
                                      <p:cBhvr additive="base">
                                        <p:cTn id="5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5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ppt_x"/>
                                          </p:val>
                                        </p:tav>
                                        <p:tav tm="100000">
                                          <p:val>
                                            <p:strVal val="#ppt_x"/>
                                          </p:val>
                                        </p:tav>
                                      </p:tavLst>
                                    </p:anim>
                                    <p:anim calcmode="lin" valueType="num">
                                      <p:cBhvr additive="base">
                                        <p:cTn id="7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50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additive="base">
                                        <p:cTn id="80" dur="500" fill="hold"/>
                                        <p:tgtEl>
                                          <p:spTgt spid="14"/>
                                        </p:tgtEl>
                                        <p:attrNameLst>
                                          <p:attrName>ppt_x</p:attrName>
                                        </p:attrNameLst>
                                      </p:cBhvr>
                                      <p:tavLst>
                                        <p:tav tm="0">
                                          <p:val>
                                            <p:strVal val="#ppt_x"/>
                                          </p:val>
                                        </p:tav>
                                        <p:tav tm="100000">
                                          <p:val>
                                            <p:strVal val="#ppt_x"/>
                                          </p:val>
                                        </p:tav>
                                      </p:tavLst>
                                    </p:anim>
                                    <p:anim calcmode="lin" valueType="num">
                                      <p:cBhvr additive="base">
                                        <p:cTn id="8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3">
                                            <p:txEl>
                                              <p:pRg st="7" end="7"/>
                                            </p:txEl>
                                          </p:spTgt>
                                        </p:tgtEl>
                                        <p:attrNameLst>
                                          <p:attrName>style.visibility</p:attrName>
                                        </p:attrNameLst>
                                      </p:cBhvr>
                                      <p:to>
                                        <p:strVal val="visible"/>
                                      </p:to>
                                    </p:set>
                                    <p:animEffect transition="in" filter="fade">
                                      <p:cBhvr>
                                        <p:cTn id="86" dur="500"/>
                                        <p:tgtEl>
                                          <p:spTgt spid="3">
                                            <p:txEl>
                                              <p:pRg st="7" end="7"/>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Effect transition="in" filter="fade">
                                      <p:cBhvr>
                                        <p:cTn id="91" dur="500"/>
                                        <p:tgtEl>
                                          <p:spTgt spid="3">
                                            <p:txEl>
                                              <p:pRg st="8" end="8"/>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5"/>
                                        </p:tgtEl>
                                        <p:attrNameLst>
                                          <p:attrName>style.visibility</p:attrName>
                                        </p:attrNameLst>
                                      </p:cBhvr>
                                      <p:to>
                                        <p:strVal val="visible"/>
                                      </p:to>
                                    </p:set>
                                    <p:anim calcmode="lin" valueType="num">
                                      <p:cBhvr additive="base">
                                        <p:cTn id="96" dur="500" fill="hold"/>
                                        <p:tgtEl>
                                          <p:spTgt spid="15"/>
                                        </p:tgtEl>
                                        <p:attrNameLst>
                                          <p:attrName>ppt_x</p:attrName>
                                        </p:attrNameLst>
                                      </p:cBhvr>
                                      <p:tavLst>
                                        <p:tav tm="0">
                                          <p:val>
                                            <p:strVal val="#ppt_x"/>
                                          </p:val>
                                        </p:tav>
                                        <p:tav tm="100000">
                                          <p:val>
                                            <p:strVal val="#ppt_x"/>
                                          </p:val>
                                        </p:tav>
                                      </p:tavLst>
                                    </p:anim>
                                    <p:anim calcmode="lin" valueType="num">
                                      <p:cBhvr additive="base">
                                        <p:cTn id="9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3">
                                            <p:txEl>
                                              <p:pRg st="9" end="9"/>
                                            </p:txEl>
                                          </p:spTgt>
                                        </p:tgtEl>
                                        <p:attrNameLst>
                                          <p:attrName>style.visibility</p:attrName>
                                        </p:attrNameLst>
                                      </p:cBhvr>
                                      <p:to>
                                        <p:strVal val="visible"/>
                                      </p:to>
                                    </p:set>
                                    <p:animEffect transition="in" filter="fade">
                                      <p:cBhvr>
                                        <p:cTn id="102" dur="500"/>
                                        <p:tgtEl>
                                          <p:spTgt spid="3">
                                            <p:txEl>
                                              <p:pRg st="9" end="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 calcmode="lin" valueType="num">
                                      <p:cBhvr additive="base">
                                        <p:cTn id="107" dur="500" fill="hold"/>
                                        <p:tgtEl>
                                          <p:spTgt spid="16"/>
                                        </p:tgtEl>
                                        <p:attrNameLst>
                                          <p:attrName>ppt_x</p:attrName>
                                        </p:attrNameLst>
                                      </p:cBhvr>
                                      <p:tavLst>
                                        <p:tav tm="0">
                                          <p:val>
                                            <p:strVal val="#ppt_x"/>
                                          </p:val>
                                        </p:tav>
                                        <p:tav tm="100000">
                                          <p:val>
                                            <p:strVal val="#ppt_x"/>
                                          </p:val>
                                        </p:tav>
                                      </p:tavLst>
                                    </p:anim>
                                    <p:anim calcmode="lin" valueType="num">
                                      <p:cBhvr additive="base">
                                        <p:cTn id="10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17"/>
                                        </p:tgtEl>
                                        <p:attrNameLst>
                                          <p:attrName>style.visibility</p:attrName>
                                        </p:attrNameLst>
                                      </p:cBhvr>
                                      <p:to>
                                        <p:strVal val="visible"/>
                                      </p:to>
                                    </p:set>
                                    <p:animEffect transition="in" filter="fade">
                                      <p:cBhvr>
                                        <p:cTn id="113" dur="500"/>
                                        <p:tgtEl>
                                          <p:spTgt spid="17"/>
                                        </p:tgtEl>
                                      </p:cBhvr>
                                    </p:animEffect>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18"/>
                                        </p:tgtEl>
                                        <p:attrNameLst>
                                          <p:attrName>style.visibility</p:attrName>
                                        </p:attrNameLst>
                                      </p:cBhvr>
                                      <p:to>
                                        <p:strVal val="visible"/>
                                      </p:to>
                                    </p:set>
                                    <p:anim calcmode="lin" valueType="num">
                                      <p:cBhvr additive="base">
                                        <p:cTn id="118" dur="500" fill="hold"/>
                                        <p:tgtEl>
                                          <p:spTgt spid="18"/>
                                        </p:tgtEl>
                                        <p:attrNameLst>
                                          <p:attrName>ppt_x</p:attrName>
                                        </p:attrNameLst>
                                      </p:cBhvr>
                                      <p:tavLst>
                                        <p:tav tm="0">
                                          <p:val>
                                            <p:strVal val="#ppt_x"/>
                                          </p:val>
                                        </p:tav>
                                        <p:tav tm="100000">
                                          <p:val>
                                            <p:strVal val="#ppt_x"/>
                                          </p:val>
                                        </p:tav>
                                      </p:tavLst>
                                    </p:anim>
                                    <p:anim calcmode="lin" valueType="num">
                                      <p:cBhvr additive="base">
                                        <p:cTn id="1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3">
                                            <p:txEl>
                                              <p:pRg st="10" end="10"/>
                                            </p:txEl>
                                          </p:spTgt>
                                        </p:tgtEl>
                                        <p:attrNameLst>
                                          <p:attrName>style.visibility</p:attrName>
                                        </p:attrNameLst>
                                      </p:cBhvr>
                                      <p:to>
                                        <p:strVal val="visible"/>
                                      </p:to>
                                    </p:set>
                                    <p:animEffect transition="in" filter="fade">
                                      <p:cBhvr>
                                        <p:cTn id="12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P spid="13" grpId="0"/>
      <p:bldP spid="14" grpId="0"/>
      <p:bldP spid="15" grpId="0"/>
      <p:bldP spid="16" grpId="0"/>
      <p:bldP spid="17"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2E74B5"/>
                </a:solidFill>
                <a:cs typeface="Times New Roman" panose="02020603050405020304" pitchFamily="18" charset="0"/>
              </a:rPr>
              <a:t>4.4 </a:t>
            </a:r>
            <a:r>
              <a:rPr lang="it-IT" dirty="0" err="1">
                <a:solidFill>
                  <a:srgbClr val="2E74B5"/>
                </a:solidFill>
                <a:cs typeface="Times New Roman" panose="02020603050405020304" pitchFamily="18" charset="0"/>
              </a:rPr>
              <a:t>Erratic</a:t>
            </a:r>
            <a:r>
              <a:rPr lang="it-IT" dirty="0">
                <a:solidFill>
                  <a:srgbClr val="2E74B5"/>
                </a:solidFill>
                <a:cs typeface="Times New Roman" panose="02020603050405020304" pitchFamily="18" charset="0"/>
              </a:rPr>
              <a:t> </a:t>
            </a:r>
            <a:r>
              <a:rPr lang="it-IT" dirty="0" smtClean="0">
                <a:solidFill>
                  <a:srgbClr val="2E74B5"/>
                </a:solidFill>
                <a:cs typeface="Times New Roman" panose="02020603050405020304" pitchFamily="18" charset="0"/>
              </a:rPr>
              <a:t>Input </a:t>
            </a:r>
            <a:r>
              <a:rPr lang="it-IT" dirty="0" err="1">
                <a:solidFill>
                  <a:srgbClr val="2E74B5"/>
                </a:solidFill>
                <a:cs typeface="Times New Roman" panose="02020603050405020304" pitchFamily="18" charset="0"/>
              </a:rPr>
              <a:t>Nodes</a:t>
            </a:r>
            <a:r>
              <a:rPr lang="it-IT" dirty="0">
                <a:solidFill>
                  <a:srgbClr val="2E74B5"/>
                </a:solidFill>
                <a:cs typeface="Times New Roman" panose="02020603050405020304" pitchFamily="18" charset="0"/>
              </a:rPr>
              <a:t> </a:t>
            </a:r>
            <a:endParaRPr lang="it-IT" dirty="0"/>
          </a:p>
        </p:txBody>
      </p:sp>
      <p:sp>
        <p:nvSpPr>
          <p:cNvPr id="3" name="Segnaposto contenuto 2"/>
          <p:cNvSpPr>
            <a:spLocks noGrp="1"/>
          </p:cNvSpPr>
          <p:nvPr>
            <p:ph idx="1"/>
          </p:nvPr>
        </p:nvSpPr>
        <p:spPr/>
        <p:txBody>
          <a:bodyPr>
            <a:normAutofit fontScale="85000" lnSpcReduction="20000"/>
          </a:bodyPr>
          <a:lstStyle/>
          <a:p>
            <a:r>
              <a:rPr lang="it-IT" dirty="0"/>
              <a:t>An </a:t>
            </a:r>
            <a:r>
              <a:rPr lang="it-IT" dirty="0" err="1"/>
              <a:t>erratic</a:t>
            </a:r>
            <a:r>
              <a:rPr lang="it-IT" dirty="0"/>
              <a:t> input </a:t>
            </a:r>
            <a:r>
              <a:rPr lang="it-IT" dirty="0" err="1"/>
              <a:t>node</a:t>
            </a:r>
            <a:r>
              <a:rPr lang="it-IT" dirty="0"/>
              <a:t> </a:t>
            </a:r>
            <a:r>
              <a:rPr lang="it-IT" dirty="0" err="1" smtClean="0"/>
              <a:t>transmit</a:t>
            </a:r>
            <a:r>
              <a:rPr lang="it-IT" dirty="0" smtClean="0"/>
              <a:t> </a:t>
            </a:r>
            <a:r>
              <a:rPr lang="it-IT" dirty="0"/>
              <a:t>an </a:t>
            </a:r>
            <a:r>
              <a:rPr lang="it-IT" dirty="0" err="1"/>
              <a:t>erroneus</a:t>
            </a:r>
            <a:r>
              <a:rPr lang="it-IT" dirty="0"/>
              <a:t> </a:t>
            </a:r>
            <a:r>
              <a:rPr lang="it-IT" dirty="0" err="1"/>
              <a:t>transaction</a:t>
            </a:r>
            <a:r>
              <a:rPr lang="it-IT" dirty="0"/>
              <a:t> T</a:t>
            </a:r>
            <a:r>
              <a:rPr lang="it-IT" baseline="30000" dirty="0"/>
              <a:t>I</a:t>
            </a:r>
            <a:r>
              <a:rPr lang="it-IT" dirty="0"/>
              <a:t> </a:t>
            </a:r>
            <a:r>
              <a:rPr lang="it-IT" dirty="0" smtClean="0"/>
              <a:t>to </a:t>
            </a:r>
            <a:r>
              <a:rPr lang="it-IT" dirty="0"/>
              <a:t>some processing </a:t>
            </a:r>
            <a:r>
              <a:rPr lang="it-IT" dirty="0" err="1"/>
              <a:t>nodes</a:t>
            </a:r>
            <a:r>
              <a:rPr lang="it-IT" dirty="0"/>
              <a:t>, </a:t>
            </a:r>
            <a:r>
              <a:rPr lang="it-IT" dirty="0" err="1"/>
              <a:t>while</a:t>
            </a:r>
            <a:r>
              <a:rPr lang="it-IT" dirty="0"/>
              <a:t> the </a:t>
            </a:r>
            <a:r>
              <a:rPr lang="it-IT" dirty="0" err="1"/>
              <a:t>transaction</a:t>
            </a:r>
            <a:r>
              <a:rPr lang="it-IT" dirty="0"/>
              <a:t> </a:t>
            </a:r>
            <a:r>
              <a:rPr lang="it-IT" dirty="0" err="1"/>
              <a:t>submitted</a:t>
            </a:r>
            <a:r>
              <a:rPr lang="it-IT" dirty="0"/>
              <a:t> by the </a:t>
            </a:r>
            <a:r>
              <a:rPr lang="it-IT" dirty="0" err="1" smtClean="0"/>
              <a:t>user</a:t>
            </a:r>
            <a:r>
              <a:rPr lang="it-IT" dirty="0" smtClean="0"/>
              <a:t> </a:t>
            </a:r>
            <a:r>
              <a:rPr lang="it-IT" dirty="0" err="1"/>
              <a:t>is</a:t>
            </a:r>
            <a:r>
              <a:rPr lang="it-IT" dirty="0"/>
              <a:t> T</a:t>
            </a:r>
          </a:p>
          <a:p>
            <a:r>
              <a:rPr lang="it-IT" dirty="0" err="1" smtClean="0"/>
              <a:t>Let’s</a:t>
            </a:r>
            <a:r>
              <a:rPr lang="it-IT" dirty="0" smtClean="0"/>
              <a:t> </a:t>
            </a:r>
            <a:r>
              <a:rPr lang="it-IT" dirty="0"/>
              <a:t>assume </a:t>
            </a:r>
            <a:r>
              <a:rPr lang="it-IT" dirty="0" err="1"/>
              <a:t>that</a:t>
            </a:r>
            <a:r>
              <a:rPr lang="it-IT" dirty="0"/>
              <a:t> the </a:t>
            </a:r>
            <a:r>
              <a:rPr lang="it-IT" dirty="0" err="1"/>
              <a:t>erratic</a:t>
            </a:r>
            <a:r>
              <a:rPr lang="it-IT" dirty="0"/>
              <a:t> input </a:t>
            </a:r>
            <a:r>
              <a:rPr lang="it-IT" dirty="0" err="1"/>
              <a:t>nodes</a:t>
            </a:r>
            <a:r>
              <a:rPr lang="it-IT" dirty="0"/>
              <a:t> </a:t>
            </a:r>
            <a:r>
              <a:rPr lang="it-IT" dirty="0" err="1"/>
              <a:t>will</a:t>
            </a:r>
            <a:r>
              <a:rPr lang="it-IT" dirty="0"/>
              <a:t> </a:t>
            </a:r>
            <a:r>
              <a:rPr lang="it-IT" dirty="0" err="1"/>
              <a:t>transmit</a:t>
            </a:r>
            <a:r>
              <a:rPr lang="it-IT" dirty="0"/>
              <a:t> a </a:t>
            </a:r>
            <a:r>
              <a:rPr lang="it-IT" dirty="0" err="1"/>
              <a:t>given</a:t>
            </a:r>
            <a:r>
              <a:rPr lang="it-IT" dirty="0"/>
              <a:t> </a:t>
            </a:r>
            <a:r>
              <a:rPr lang="it-IT" dirty="0" err="1"/>
              <a:t>erroneus</a:t>
            </a:r>
            <a:r>
              <a:rPr lang="it-IT" dirty="0"/>
              <a:t> </a:t>
            </a:r>
            <a:r>
              <a:rPr lang="it-IT" dirty="0" err="1"/>
              <a:t>transaction</a:t>
            </a:r>
            <a:r>
              <a:rPr lang="it-IT" dirty="0"/>
              <a:t> T</a:t>
            </a:r>
            <a:r>
              <a:rPr lang="it-IT" baseline="30000" dirty="0"/>
              <a:t>I</a:t>
            </a:r>
            <a:r>
              <a:rPr lang="it-IT" dirty="0"/>
              <a:t> to </a:t>
            </a:r>
            <a:r>
              <a:rPr lang="it-IT" dirty="0" err="1"/>
              <a:t>at</a:t>
            </a:r>
            <a:r>
              <a:rPr lang="it-IT" dirty="0"/>
              <a:t> </a:t>
            </a:r>
            <a:r>
              <a:rPr lang="it-IT" dirty="0" err="1"/>
              <a:t>most</a:t>
            </a:r>
            <a:r>
              <a:rPr lang="it-IT" dirty="0"/>
              <a:t> q processing </a:t>
            </a:r>
            <a:r>
              <a:rPr lang="it-IT" dirty="0" err="1"/>
              <a:t>nodes</a:t>
            </a:r>
            <a:endParaRPr lang="it-IT" dirty="0"/>
          </a:p>
          <a:p>
            <a:r>
              <a:rPr lang="it-IT" dirty="0"/>
              <a:t>To </a:t>
            </a:r>
            <a:r>
              <a:rPr lang="it-IT" dirty="0" err="1"/>
              <a:t>satisfy</a:t>
            </a:r>
            <a:r>
              <a:rPr lang="it-IT" dirty="0"/>
              <a:t> </a:t>
            </a:r>
            <a:r>
              <a:rPr lang="it-IT" dirty="0" err="1"/>
              <a:t>condition</a:t>
            </a:r>
            <a:r>
              <a:rPr lang="it-IT" dirty="0"/>
              <a:t> C1, the processing </a:t>
            </a:r>
            <a:r>
              <a:rPr lang="it-IT" dirty="0" err="1"/>
              <a:t>nodes</a:t>
            </a:r>
            <a:r>
              <a:rPr lang="it-IT" dirty="0"/>
              <a:t> </a:t>
            </a:r>
            <a:r>
              <a:rPr lang="it-IT" dirty="0" err="1"/>
              <a:t>cannot</a:t>
            </a:r>
            <a:r>
              <a:rPr lang="it-IT" dirty="0"/>
              <a:t> </a:t>
            </a:r>
            <a:r>
              <a:rPr lang="it-IT" dirty="0" err="1"/>
              <a:t>execute</a:t>
            </a:r>
            <a:r>
              <a:rPr lang="it-IT" dirty="0"/>
              <a:t> T</a:t>
            </a:r>
            <a:r>
              <a:rPr lang="it-IT" baseline="30000" dirty="0"/>
              <a:t>I</a:t>
            </a:r>
            <a:r>
              <a:rPr lang="it-IT" dirty="0"/>
              <a:t> </a:t>
            </a:r>
            <a:r>
              <a:rPr lang="it-IT" dirty="0" err="1"/>
              <a:t>instead</a:t>
            </a:r>
            <a:r>
              <a:rPr lang="it-IT" dirty="0"/>
              <a:t> or in </a:t>
            </a:r>
            <a:r>
              <a:rPr lang="it-IT" dirty="0" err="1"/>
              <a:t>addition</a:t>
            </a:r>
            <a:r>
              <a:rPr lang="it-IT" dirty="0"/>
              <a:t> to T, so the processing </a:t>
            </a:r>
            <a:r>
              <a:rPr lang="it-IT" dirty="0" err="1"/>
              <a:t>nodes</a:t>
            </a:r>
            <a:r>
              <a:rPr lang="it-IT" dirty="0"/>
              <a:t> are </a:t>
            </a:r>
            <a:r>
              <a:rPr lang="it-IT" dirty="0" err="1"/>
              <a:t>forced</a:t>
            </a:r>
            <a:r>
              <a:rPr lang="it-IT" dirty="0"/>
              <a:t> to use “vote” to </a:t>
            </a:r>
            <a:r>
              <a:rPr lang="it-IT" dirty="0" err="1"/>
              <a:t>identify</a:t>
            </a:r>
            <a:r>
              <a:rPr lang="it-IT" dirty="0"/>
              <a:t> a </a:t>
            </a:r>
            <a:r>
              <a:rPr lang="it-IT" dirty="0" err="1"/>
              <a:t>correct</a:t>
            </a:r>
            <a:r>
              <a:rPr lang="it-IT" dirty="0"/>
              <a:t> </a:t>
            </a:r>
            <a:r>
              <a:rPr lang="it-IT" dirty="0" err="1"/>
              <a:t>transaction</a:t>
            </a:r>
            <a:r>
              <a:rPr lang="it-IT" dirty="0"/>
              <a:t> </a:t>
            </a:r>
          </a:p>
          <a:p>
            <a:r>
              <a:rPr lang="it-IT" dirty="0" smtClean="0"/>
              <a:t>To </a:t>
            </a:r>
            <a:r>
              <a:rPr lang="it-IT" dirty="0" err="1"/>
              <a:t>guarantee</a:t>
            </a:r>
            <a:r>
              <a:rPr lang="it-IT" dirty="0"/>
              <a:t> an </a:t>
            </a:r>
            <a:r>
              <a:rPr lang="it-IT" dirty="0" err="1"/>
              <a:t>erroneus</a:t>
            </a:r>
            <a:r>
              <a:rPr lang="it-IT" dirty="0"/>
              <a:t> </a:t>
            </a:r>
            <a:r>
              <a:rPr lang="it-IT" dirty="0" err="1"/>
              <a:t>transaction</a:t>
            </a:r>
            <a:r>
              <a:rPr lang="it-IT" dirty="0"/>
              <a:t> </a:t>
            </a:r>
            <a:r>
              <a:rPr lang="it-IT" dirty="0" err="1"/>
              <a:t>doesen’t</a:t>
            </a:r>
            <a:r>
              <a:rPr lang="it-IT" dirty="0"/>
              <a:t> </a:t>
            </a:r>
            <a:r>
              <a:rPr lang="it-IT" dirty="0" err="1"/>
              <a:t>get</a:t>
            </a:r>
            <a:r>
              <a:rPr lang="it-IT" dirty="0"/>
              <a:t> the </a:t>
            </a:r>
            <a:r>
              <a:rPr lang="it-IT" dirty="0" err="1"/>
              <a:t>majority</a:t>
            </a:r>
            <a:r>
              <a:rPr lang="it-IT" dirty="0"/>
              <a:t> of </a:t>
            </a:r>
            <a:r>
              <a:rPr lang="it-IT" dirty="0" err="1"/>
              <a:t>votes</a:t>
            </a:r>
            <a:r>
              <a:rPr lang="it-IT" dirty="0"/>
              <a:t>, </a:t>
            </a:r>
            <a:r>
              <a:rPr lang="it-IT" dirty="0" err="1"/>
              <a:t>we</a:t>
            </a:r>
            <a:r>
              <a:rPr lang="it-IT" dirty="0"/>
              <a:t> </a:t>
            </a:r>
            <a:r>
              <a:rPr lang="it-IT" dirty="0" err="1"/>
              <a:t>need</a:t>
            </a:r>
            <a:r>
              <a:rPr lang="it-IT" dirty="0"/>
              <a:t> </a:t>
            </a:r>
            <a:r>
              <a:rPr lang="it-IT" dirty="0" err="1"/>
              <a:t>increase</a:t>
            </a:r>
            <a:r>
              <a:rPr lang="it-IT" dirty="0"/>
              <a:t> the </a:t>
            </a:r>
            <a:r>
              <a:rPr lang="it-IT" dirty="0" err="1"/>
              <a:t>number</a:t>
            </a:r>
            <a:r>
              <a:rPr lang="it-IT" dirty="0"/>
              <a:t> of processing </a:t>
            </a:r>
            <a:r>
              <a:rPr lang="it-IT" dirty="0" err="1" smtClean="0"/>
              <a:t>nodes</a:t>
            </a:r>
            <a:endParaRPr lang="it-IT" dirty="0"/>
          </a:p>
          <a:p>
            <a:r>
              <a:rPr lang="it-IT" dirty="0"/>
              <a:t>In general, </a:t>
            </a:r>
            <a:r>
              <a:rPr lang="it-IT" dirty="0" err="1"/>
              <a:t>if</a:t>
            </a:r>
            <a:r>
              <a:rPr lang="it-IT" dirty="0"/>
              <a:t> T</a:t>
            </a:r>
            <a:r>
              <a:rPr lang="it-IT" baseline="30000" dirty="0"/>
              <a:t>I</a:t>
            </a:r>
            <a:r>
              <a:rPr lang="it-IT" dirty="0"/>
              <a:t> can be </a:t>
            </a:r>
            <a:r>
              <a:rPr lang="it-IT" dirty="0" err="1"/>
              <a:t>received</a:t>
            </a:r>
            <a:r>
              <a:rPr lang="it-IT" dirty="0"/>
              <a:t> from q </a:t>
            </a:r>
            <a:r>
              <a:rPr lang="it-IT" dirty="0" err="1"/>
              <a:t>nodes</a:t>
            </a:r>
            <a:r>
              <a:rPr lang="it-IT" dirty="0"/>
              <a:t>, </a:t>
            </a:r>
            <a:r>
              <a:rPr lang="it-IT" dirty="0" err="1"/>
              <a:t>we</a:t>
            </a:r>
            <a:r>
              <a:rPr lang="it-IT" dirty="0"/>
              <a:t> </a:t>
            </a:r>
            <a:r>
              <a:rPr lang="it-IT" dirty="0" err="1"/>
              <a:t>need</a:t>
            </a:r>
            <a:r>
              <a:rPr lang="it-IT" dirty="0"/>
              <a:t> to </a:t>
            </a:r>
            <a:r>
              <a:rPr lang="it-IT" dirty="0" err="1"/>
              <a:t>have</a:t>
            </a:r>
            <a:r>
              <a:rPr lang="it-IT" dirty="0"/>
              <a:t> </a:t>
            </a:r>
            <a:r>
              <a:rPr lang="it-IT" dirty="0" err="1"/>
              <a:t>at</a:t>
            </a:r>
            <a:r>
              <a:rPr lang="it-IT" dirty="0"/>
              <a:t> </a:t>
            </a:r>
            <a:r>
              <a:rPr lang="it-IT" dirty="0" err="1"/>
              <a:t>least</a:t>
            </a:r>
            <a:r>
              <a:rPr lang="it-IT" dirty="0"/>
              <a:t> 2(</a:t>
            </a:r>
            <a:r>
              <a:rPr lang="it-IT" dirty="0" err="1"/>
              <a:t>q+m</a:t>
            </a:r>
            <a:r>
              <a:rPr lang="it-IT" dirty="0"/>
              <a:t>) processing </a:t>
            </a:r>
            <a:r>
              <a:rPr lang="it-IT" dirty="0" err="1"/>
              <a:t>nodes</a:t>
            </a:r>
            <a:r>
              <a:rPr lang="it-IT" dirty="0"/>
              <a:t> to </a:t>
            </a:r>
            <a:r>
              <a:rPr lang="it-IT" dirty="0" err="1"/>
              <a:t>prevent</a:t>
            </a:r>
            <a:r>
              <a:rPr lang="it-IT" dirty="0"/>
              <a:t> an </a:t>
            </a:r>
            <a:r>
              <a:rPr lang="it-IT" dirty="0" err="1"/>
              <a:t>erroneus</a:t>
            </a:r>
            <a:r>
              <a:rPr lang="it-IT" dirty="0"/>
              <a:t> </a:t>
            </a:r>
            <a:r>
              <a:rPr lang="it-IT" dirty="0" err="1"/>
              <a:t>transaction</a:t>
            </a:r>
            <a:r>
              <a:rPr lang="it-IT" dirty="0"/>
              <a:t> from </a:t>
            </a:r>
            <a:r>
              <a:rPr lang="it-IT" dirty="0" err="1"/>
              <a:t>being</a:t>
            </a:r>
            <a:r>
              <a:rPr lang="it-IT" dirty="0"/>
              <a:t> </a:t>
            </a:r>
            <a:r>
              <a:rPr lang="it-IT" dirty="0" err="1"/>
              <a:t>processed</a:t>
            </a:r>
            <a:r>
              <a:rPr lang="it-IT" dirty="0"/>
              <a:t> </a:t>
            </a:r>
          </a:p>
          <a:p>
            <a:r>
              <a:rPr lang="it-IT" dirty="0"/>
              <a:t>So, the new </a:t>
            </a:r>
            <a:r>
              <a:rPr lang="it-IT" dirty="0" err="1"/>
              <a:t>algorithm</a:t>
            </a:r>
            <a:r>
              <a:rPr lang="it-IT" dirty="0"/>
              <a:t> </a:t>
            </a:r>
            <a:r>
              <a:rPr lang="it-IT" dirty="0" err="1"/>
              <a:t>will</a:t>
            </a:r>
            <a:r>
              <a:rPr lang="it-IT" dirty="0"/>
              <a:t> be </a:t>
            </a:r>
            <a:r>
              <a:rPr lang="it-IT" dirty="0" err="1"/>
              <a:t>very</a:t>
            </a:r>
            <a:r>
              <a:rPr lang="it-IT" dirty="0"/>
              <a:t> </a:t>
            </a:r>
            <a:r>
              <a:rPr lang="it-IT" dirty="0" err="1"/>
              <a:t>similar</a:t>
            </a:r>
            <a:r>
              <a:rPr lang="it-IT" dirty="0"/>
              <a:t> </a:t>
            </a:r>
            <a:r>
              <a:rPr lang="it-IT" dirty="0" smtClean="0"/>
              <a:t>to the </a:t>
            </a:r>
            <a:r>
              <a:rPr lang="it-IT" dirty="0" err="1"/>
              <a:t>algorithm</a:t>
            </a:r>
            <a:r>
              <a:rPr lang="it-IT" dirty="0"/>
              <a:t> for </a:t>
            </a:r>
            <a:r>
              <a:rPr lang="it-IT" dirty="0" err="1"/>
              <a:t>lazy</a:t>
            </a:r>
            <a:r>
              <a:rPr lang="it-IT" dirty="0"/>
              <a:t> </a:t>
            </a:r>
            <a:r>
              <a:rPr lang="it-IT" dirty="0" err="1"/>
              <a:t>nodes</a:t>
            </a:r>
            <a:r>
              <a:rPr lang="it-IT" dirty="0"/>
              <a:t>, the </a:t>
            </a:r>
            <a:r>
              <a:rPr lang="it-IT" dirty="0" err="1"/>
              <a:t>difference</a:t>
            </a:r>
            <a:r>
              <a:rPr lang="it-IT" dirty="0"/>
              <a:t> </a:t>
            </a:r>
            <a:r>
              <a:rPr lang="it-IT" dirty="0" err="1"/>
              <a:t>is</a:t>
            </a:r>
            <a:r>
              <a:rPr lang="it-IT" dirty="0"/>
              <a:t> in </a:t>
            </a:r>
            <a:r>
              <a:rPr lang="it-IT" dirty="0" err="1"/>
              <a:t>step</a:t>
            </a:r>
            <a:r>
              <a:rPr lang="it-IT" dirty="0"/>
              <a:t> 4, </a:t>
            </a:r>
            <a:r>
              <a:rPr lang="it-IT" dirty="0" err="1"/>
              <a:t>where</a:t>
            </a:r>
            <a:r>
              <a:rPr lang="it-IT" dirty="0"/>
              <a:t> </a:t>
            </a:r>
            <a:r>
              <a:rPr lang="it-IT" dirty="0" err="1"/>
              <a:t>only</a:t>
            </a:r>
            <a:r>
              <a:rPr lang="it-IT" dirty="0"/>
              <a:t> </a:t>
            </a:r>
            <a:r>
              <a:rPr lang="it-IT" dirty="0" err="1"/>
              <a:t>transactions</a:t>
            </a:r>
            <a:r>
              <a:rPr lang="it-IT" dirty="0"/>
              <a:t> </a:t>
            </a:r>
            <a:r>
              <a:rPr lang="it-IT" dirty="0" err="1"/>
              <a:t>received</a:t>
            </a:r>
            <a:r>
              <a:rPr lang="it-IT" dirty="0"/>
              <a:t> </a:t>
            </a:r>
            <a:r>
              <a:rPr lang="it-IT" dirty="0" err="1"/>
              <a:t>at</a:t>
            </a:r>
            <a:r>
              <a:rPr lang="it-IT" dirty="0"/>
              <a:t> a </a:t>
            </a:r>
            <a:r>
              <a:rPr lang="it-IT" dirty="0" err="1"/>
              <a:t>majority</a:t>
            </a:r>
            <a:r>
              <a:rPr lang="it-IT" dirty="0"/>
              <a:t> of </a:t>
            </a:r>
            <a:r>
              <a:rPr lang="it-IT" dirty="0" err="1"/>
              <a:t>nodes</a:t>
            </a:r>
            <a:r>
              <a:rPr lang="it-IT" dirty="0"/>
              <a:t> are </a:t>
            </a:r>
            <a:r>
              <a:rPr lang="it-IT" dirty="0" err="1" smtClean="0"/>
              <a:t>executed</a:t>
            </a:r>
            <a:endParaRPr lang="it-IT" dirty="0"/>
          </a:p>
        </p:txBody>
      </p:sp>
      <p:pic>
        <p:nvPicPr>
          <p:cNvPr id="4" name="Immagine 3"/>
          <p:cNvPicPr>
            <a:picLocks noChangeAspect="1"/>
          </p:cNvPicPr>
          <p:nvPr/>
        </p:nvPicPr>
        <p:blipFill>
          <a:blip r:embed="rId2"/>
          <a:stretch>
            <a:fillRect/>
          </a:stretch>
        </p:blipFill>
        <p:spPr>
          <a:xfrm>
            <a:off x="8262860" y="545354"/>
            <a:ext cx="3090940" cy="1280271"/>
          </a:xfrm>
          <a:prstGeom prst="rect">
            <a:avLst/>
          </a:prstGeom>
        </p:spPr>
      </p:pic>
    </p:spTree>
    <p:extLst>
      <p:ext uri="{BB962C8B-B14F-4D97-AF65-F5344CB8AC3E}">
        <p14:creationId xmlns:p14="http://schemas.microsoft.com/office/powerpoint/2010/main" val="278532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2E74B5"/>
                </a:solidFill>
                <a:cs typeface="Times New Roman" panose="02020603050405020304" pitchFamily="18" charset="0"/>
              </a:rPr>
              <a:t>4.5 </a:t>
            </a:r>
            <a:r>
              <a:rPr lang="it-IT" dirty="0" err="1">
                <a:solidFill>
                  <a:srgbClr val="2E74B5"/>
                </a:solidFill>
                <a:cs typeface="Times New Roman" panose="02020603050405020304" pitchFamily="18" charset="0"/>
              </a:rPr>
              <a:t>Recovery</a:t>
            </a:r>
            <a:r>
              <a:rPr lang="it-IT" dirty="0">
                <a:solidFill>
                  <a:srgbClr val="2E74B5"/>
                </a:solidFill>
                <a:cs typeface="Times New Roman" panose="02020603050405020304" pitchFamily="18" charset="0"/>
              </a:rPr>
              <a:t> From </a:t>
            </a:r>
            <a:r>
              <a:rPr lang="it-IT" dirty="0" err="1">
                <a:solidFill>
                  <a:srgbClr val="2E74B5"/>
                </a:solidFill>
                <a:cs typeface="Times New Roman" panose="02020603050405020304" pitchFamily="18" charset="0"/>
              </a:rPr>
              <a:t>Insanity</a:t>
            </a:r>
            <a:endParaRPr lang="it-IT" dirty="0">
              <a:solidFill>
                <a:srgbClr val="2E74B5"/>
              </a:solidFill>
              <a:cs typeface="Times New Roman" panose="02020603050405020304" pitchFamily="18" charset="0"/>
            </a:endParaRPr>
          </a:p>
        </p:txBody>
      </p:sp>
      <p:sp>
        <p:nvSpPr>
          <p:cNvPr id="3" name="Segnaposto contenuto 2"/>
          <p:cNvSpPr>
            <a:spLocks noGrp="1"/>
          </p:cNvSpPr>
          <p:nvPr>
            <p:ph idx="1"/>
          </p:nvPr>
        </p:nvSpPr>
        <p:spPr/>
        <p:txBody>
          <a:bodyPr/>
          <a:lstStyle/>
          <a:p>
            <a:pPr marL="0" indent="0">
              <a:buNone/>
            </a:pPr>
            <a:r>
              <a:rPr lang="it-IT" sz="2000" dirty="0" err="1"/>
              <a:t>It</a:t>
            </a:r>
            <a:r>
              <a:rPr lang="it-IT" sz="2000" dirty="0"/>
              <a:t> </a:t>
            </a:r>
            <a:r>
              <a:rPr lang="it-IT" sz="2000" dirty="0" err="1"/>
              <a:t>is</a:t>
            </a:r>
            <a:r>
              <a:rPr lang="it-IT" sz="2000" dirty="0"/>
              <a:t> </a:t>
            </a:r>
            <a:r>
              <a:rPr lang="it-IT" sz="2000" dirty="0" err="1"/>
              <a:t>possible</a:t>
            </a:r>
            <a:r>
              <a:rPr lang="it-IT" sz="2000" dirty="0"/>
              <a:t> to </a:t>
            </a:r>
            <a:r>
              <a:rPr lang="it-IT" sz="2000" dirty="0" err="1"/>
              <a:t>repair</a:t>
            </a:r>
            <a:r>
              <a:rPr lang="it-IT" sz="2000" dirty="0"/>
              <a:t> insane </a:t>
            </a:r>
            <a:r>
              <a:rPr lang="it-IT" sz="2000" dirty="0" err="1"/>
              <a:t>nodes</a:t>
            </a:r>
            <a:r>
              <a:rPr lang="it-IT" sz="2000" dirty="0"/>
              <a:t> so </a:t>
            </a:r>
            <a:r>
              <a:rPr lang="it-IT" sz="2000" dirty="0" err="1"/>
              <a:t>that</a:t>
            </a:r>
            <a:r>
              <a:rPr lang="it-IT" sz="2000" dirty="0"/>
              <a:t> the </a:t>
            </a:r>
            <a:r>
              <a:rPr lang="it-IT" sz="2000" dirty="0" err="1"/>
              <a:t>system</a:t>
            </a:r>
            <a:r>
              <a:rPr lang="it-IT" sz="2000" dirty="0"/>
              <a:t> </a:t>
            </a:r>
            <a:r>
              <a:rPr lang="it-IT" sz="2000" dirty="0" smtClean="0"/>
              <a:t>can </a:t>
            </a:r>
            <a:r>
              <a:rPr lang="it-IT" sz="2000" dirty="0" err="1"/>
              <a:t>tolerate</a:t>
            </a:r>
            <a:r>
              <a:rPr lang="it-IT" sz="2000" dirty="0"/>
              <a:t> </a:t>
            </a:r>
            <a:r>
              <a:rPr lang="it-IT" sz="2000" dirty="0" err="1" smtClean="0"/>
              <a:t>additional</a:t>
            </a:r>
            <a:r>
              <a:rPr lang="it-IT" sz="2000" dirty="0" smtClean="0"/>
              <a:t> </a:t>
            </a:r>
            <a:r>
              <a:rPr lang="it-IT" sz="2000" dirty="0" err="1"/>
              <a:t>failures</a:t>
            </a:r>
            <a:r>
              <a:rPr lang="it-IT" sz="2000" dirty="0"/>
              <a:t> </a:t>
            </a:r>
            <a:endParaRPr lang="it-IT" sz="2000" dirty="0" smtClean="0"/>
          </a:p>
          <a:p>
            <a:pPr marL="0" indent="0">
              <a:buNone/>
            </a:pP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5011" y="2267798"/>
            <a:ext cx="7802880" cy="4383024"/>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79280" y="642334"/>
            <a:ext cx="1874520" cy="771144"/>
          </a:xfrm>
          <a:prstGeom prst="rect">
            <a:avLst/>
          </a:prstGeom>
          <a:ln>
            <a:noFill/>
          </a:ln>
          <a:effectLst>
            <a:softEdge rad="112500"/>
          </a:effectLst>
        </p:spPr>
      </p:pic>
    </p:spTree>
    <p:extLst>
      <p:ext uri="{BB962C8B-B14F-4D97-AF65-F5344CB8AC3E}">
        <p14:creationId xmlns:p14="http://schemas.microsoft.com/office/powerpoint/2010/main" val="145625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2E74B5"/>
                </a:solidFill>
                <a:cs typeface="Times New Roman" panose="02020603050405020304" pitchFamily="18" charset="0"/>
              </a:rPr>
              <a:t>4.6</a:t>
            </a:r>
            <a:r>
              <a:rPr lang="en-US" dirty="0" smtClean="0">
                <a:cs typeface="Times New Roman" panose="02020603050405020304" pitchFamily="18" charset="0"/>
              </a:rPr>
              <a:t> </a:t>
            </a:r>
            <a:r>
              <a:rPr lang="en-US" dirty="0">
                <a:solidFill>
                  <a:srgbClr val="2E74B5"/>
                </a:solidFill>
                <a:cs typeface="Times New Roman" panose="02020603050405020304" pitchFamily="18" charset="0"/>
              </a:rPr>
              <a:t>Cost of Full Replication</a:t>
            </a:r>
            <a:endParaRPr lang="it-IT" dirty="0">
              <a:solidFill>
                <a:srgbClr val="2E74B5"/>
              </a:solidFill>
              <a:cs typeface="Times New Roman" panose="02020603050405020304" pitchFamily="18" charset="0"/>
            </a:endParaRPr>
          </a:p>
        </p:txBody>
      </p:sp>
      <p:sp>
        <p:nvSpPr>
          <p:cNvPr id="3" name="Segnaposto contenuto 2"/>
          <p:cNvSpPr>
            <a:spLocks noGrp="1"/>
          </p:cNvSpPr>
          <p:nvPr>
            <p:ph idx="1"/>
          </p:nvPr>
        </p:nvSpPr>
        <p:spPr/>
        <p:txBody>
          <a:bodyPr>
            <a:normAutofit fontScale="85000" lnSpcReduction="20000"/>
          </a:bodyPr>
          <a:lstStyle/>
          <a:p>
            <a:r>
              <a:rPr lang="it-IT" dirty="0"/>
              <a:t>The </a:t>
            </a:r>
            <a:r>
              <a:rPr lang="it-IT" dirty="0" err="1"/>
              <a:t>cost</a:t>
            </a:r>
            <a:r>
              <a:rPr lang="it-IT" dirty="0"/>
              <a:t> of full </a:t>
            </a:r>
            <a:r>
              <a:rPr lang="it-IT" dirty="0" err="1"/>
              <a:t>replication</a:t>
            </a:r>
            <a:r>
              <a:rPr lang="it-IT" dirty="0"/>
              <a:t>, </a:t>
            </a:r>
            <a:r>
              <a:rPr lang="it-IT" dirty="0" err="1"/>
              <a:t>that</a:t>
            </a:r>
            <a:r>
              <a:rPr lang="it-IT" dirty="0"/>
              <a:t> </a:t>
            </a:r>
            <a:r>
              <a:rPr lang="it-IT" dirty="0" err="1" smtClean="0"/>
              <a:t>is</a:t>
            </a:r>
            <a:r>
              <a:rPr lang="it-IT" dirty="0" smtClean="0"/>
              <a:t> </a:t>
            </a:r>
            <a:r>
              <a:rPr lang="it-IT" dirty="0"/>
              <a:t>of data and processing, </a:t>
            </a:r>
            <a:r>
              <a:rPr lang="it-IT" dirty="0" err="1"/>
              <a:t>is</a:t>
            </a:r>
            <a:r>
              <a:rPr lang="it-IT" dirty="0"/>
              <a:t> high, so </a:t>
            </a:r>
            <a:r>
              <a:rPr lang="it-IT" dirty="0" err="1"/>
              <a:t>it</a:t>
            </a:r>
            <a:r>
              <a:rPr lang="it-IT" dirty="0"/>
              <a:t> must be </a:t>
            </a:r>
            <a:r>
              <a:rPr lang="it-IT" dirty="0" err="1"/>
              <a:t>considered</a:t>
            </a:r>
            <a:r>
              <a:rPr lang="it-IT" dirty="0"/>
              <a:t> </a:t>
            </a:r>
            <a:r>
              <a:rPr lang="it-IT" dirty="0" err="1"/>
              <a:t>when</a:t>
            </a:r>
            <a:r>
              <a:rPr lang="it-IT" dirty="0"/>
              <a:t> the </a:t>
            </a:r>
            <a:r>
              <a:rPr lang="it-IT" dirty="0" err="1"/>
              <a:t>system</a:t>
            </a:r>
            <a:r>
              <a:rPr lang="it-IT" dirty="0"/>
              <a:t> </a:t>
            </a:r>
            <a:r>
              <a:rPr lang="it-IT" dirty="0" err="1"/>
              <a:t>is</a:t>
            </a:r>
            <a:r>
              <a:rPr lang="it-IT" dirty="0"/>
              <a:t> </a:t>
            </a:r>
            <a:r>
              <a:rPr lang="it-IT" dirty="0" err="1"/>
              <a:t>designed</a:t>
            </a:r>
            <a:endParaRPr lang="it-IT" dirty="0"/>
          </a:p>
          <a:p>
            <a:r>
              <a:rPr lang="it-IT" dirty="0" err="1"/>
              <a:t>Specifically</a:t>
            </a:r>
            <a:r>
              <a:rPr lang="it-IT" dirty="0"/>
              <a:t>, for </a:t>
            </a:r>
            <a:r>
              <a:rPr lang="it-IT" dirty="0" err="1"/>
              <a:t>each</a:t>
            </a:r>
            <a:r>
              <a:rPr lang="it-IT" dirty="0"/>
              <a:t> insane </a:t>
            </a:r>
            <a:r>
              <a:rPr lang="it-IT" dirty="0" err="1"/>
              <a:t>failure</a:t>
            </a:r>
            <a:r>
              <a:rPr lang="it-IT" dirty="0"/>
              <a:t> </a:t>
            </a:r>
            <a:r>
              <a:rPr lang="it-IT" dirty="0" err="1"/>
              <a:t>we</a:t>
            </a:r>
            <a:r>
              <a:rPr lang="it-IT" dirty="0"/>
              <a:t> </a:t>
            </a:r>
            <a:r>
              <a:rPr lang="it-IT" dirty="0" err="1"/>
              <a:t>wish</a:t>
            </a:r>
            <a:r>
              <a:rPr lang="it-IT" dirty="0"/>
              <a:t> to </a:t>
            </a:r>
            <a:r>
              <a:rPr lang="it-IT" dirty="0" err="1"/>
              <a:t>tolerate</a:t>
            </a:r>
            <a:r>
              <a:rPr lang="it-IT" dirty="0"/>
              <a:t> </a:t>
            </a:r>
            <a:r>
              <a:rPr lang="it-IT" dirty="0" err="1"/>
              <a:t>we</a:t>
            </a:r>
            <a:r>
              <a:rPr lang="it-IT" dirty="0"/>
              <a:t> must </a:t>
            </a:r>
            <a:r>
              <a:rPr lang="it-IT" dirty="0" err="1"/>
              <a:t>add</a:t>
            </a:r>
            <a:r>
              <a:rPr lang="it-IT" dirty="0"/>
              <a:t> to the </a:t>
            </a:r>
            <a:r>
              <a:rPr lang="it-IT" dirty="0" err="1"/>
              <a:t>system</a:t>
            </a:r>
            <a:r>
              <a:rPr lang="it-IT" dirty="0"/>
              <a:t> 2 processing </a:t>
            </a:r>
            <a:r>
              <a:rPr lang="it-IT" dirty="0" err="1"/>
              <a:t>nodes</a:t>
            </a:r>
            <a:r>
              <a:rPr lang="it-IT" dirty="0"/>
              <a:t>, </a:t>
            </a:r>
            <a:r>
              <a:rPr lang="it-IT" dirty="0" err="1"/>
              <a:t>each</a:t>
            </a:r>
            <a:r>
              <a:rPr lang="it-IT" dirty="0"/>
              <a:t> with a copy of the database</a:t>
            </a:r>
          </a:p>
          <a:p>
            <a:pPr marL="0" indent="0">
              <a:buNone/>
            </a:pPr>
            <a:r>
              <a:rPr lang="it-IT" dirty="0"/>
              <a:t>In general a </a:t>
            </a:r>
            <a:r>
              <a:rPr lang="it-IT" dirty="0" err="1"/>
              <a:t>system</a:t>
            </a:r>
            <a:r>
              <a:rPr lang="it-IT" dirty="0"/>
              <a:t> with: </a:t>
            </a:r>
            <a:endParaRPr lang="it-IT" dirty="0" smtClean="0"/>
          </a:p>
          <a:p>
            <a:pPr marL="0" indent="0">
              <a:buNone/>
            </a:pPr>
            <a:r>
              <a:rPr lang="it-IT" dirty="0" smtClean="0"/>
              <a:t>n </a:t>
            </a:r>
            <a:r>
              <a:rPr lang="it-IT" dirty="0"/>
              <a:t>processing </a:t>
            </a:r>
            <a:r>
              <a:rPr lang="it-IT" dirty="0" err="1"/>
              <a:t>nodes</a:t>
            </a:r>
            <a:r>
              <a:rPr lang="it-IT" dirty="0"/>
              <a:t> can </a:t>
            </a:r>
            <a:r>
              <a:rPr lang="it-IT" dirty="0" err="1"/>
              <a:t>tolerate</a:t>
            </a:r>
            <a:r>
              <a:rPr lang="it-IT" dirty="0"/>
              <a:t> x sane </a:t>
            </a:r>
            <a:r>
              <a:rPr lang="it-IT" dirty="0" err="1"/>
              <a:t>failures</a:t>
            </a:r>
            <a:r>
              <a:rPr lang="it-IT" dirty="0"/>
              <a:t> and y insane </a:t>
            </a:r>
            <a:r>
              <a:rPr lang="it-IT" dirty="0" err="1"/>
              <a:t>failures</a:t>
            </a:r>
            <a:r>
              <a:rPr lang="it-IT" dirty="0"/>
              <a:t> </a:t>
            </a:r>
          </a:p>
          <a:p>
            <a:pPr marL="0" indent="0">
              <a:buNone/>
            </a:pPr>
            <a:r>
              <a:rPr lang="it-IT" dirty="0" err="1"/>
              <a:t>it</a:t>
            </a:r>
            <a:r>
              <a:rPr lang="it-IT" dirty="0"/>
              <a:t> </a:t>
            </a:r>
            <a:r>
              <a:rPr lang="it-IT" dirty="0" err="1"/>
              <a:t>provides</a:t>
            </a:r>
            <a:r>
              <a:rPr lang="it-IT" dirty="0"/>
              <a:t> </a:t>
            </a:r>
            <a:r>
              <a:rPr lang="it-IT" dirty="0" err="1"/>
              <a:t>correct</a:t>
            </a:r>
            <a:r>
              <a:rPr lang="it-IT" dirty="0"/>
              <a:t> data </a:t>
            </a:r>
            <a:r>
              <a:rPr lang="it-IT" dirty="0" err="1"/>
              <a:t>available</a:t>
            </a:r>
            <a:r>
              <a:rPr lang="it-IT" dirty="0"/>
              <a:t>, </a:t>
            </a:r>
            <a:r>
              <a:rPr lang="it-IT" dirty="0" err="1"/>
              <a:t>as</a:t>
            </a:r>
            <a:r>
              <a:rPr lang="it-IT" dirty="0"/>
              <a:t> long </a:t>
            </a:r>
            <a:r>
              <a:rPr lang="it-IT" dirty="0" err="1"/>
              <a:t>as</a:t>
            </a:r>
            <a:r>
              <a:rPr lang="it-IT" dirty="0"/>
              <a:t> n-x≥</a:t>
            </a:r>
            <a:r>
              <a:rPr lang="it-IT" dirty="0" smtClean="0"/>
              <a:t>2y+1</a:t>
            </a:r>
          </a:p>
          <a:p>
            <a:pPr marL="0" indent="0">
              <a:buNone/>
            </a:pPr>
            <a:endParaRPr lang="it-IT" dirty="0" smtClean="0"/>
          </a:p>
          <a:p>
            <a:pPr marL="0" indent="0">
              <a:buNone/>
            </a:pPr>
            <a:r>
              <a:rPr lang="it-IT" dirty="0"/>
              <a:t>Full </a:t>
            </a:r>
            <a:r>
              <a:rPr lang="it-IT" dirty="0" err="1"/>
              <a:t>replication</a:t>
            </a:r>
            <a:r>
              <a:rPr lang="it-IT" dirty="0"/>
              <a:t> </a:t>
            </a:r>
            <a:r>
              <a:rPr lang="it-IT" dirty="0" err="1"/>
              <a:t>is</a:t>
            </a:r>
            <a:r>
              <a:rPr lang="it-IT" dirty="0"/>
              <a:t> </a:t>
            </a:r>
            <a:r>
              <a:rPr lang="it-IT" dirty="0" err="1"/>
              <a:t>expensive</a:t>
            </a:r>
            <a:r>
              <a:rPr lang="it-IT" dirty="0"/>
              <a:t>, </a:t>
            </a:r>
            <a:r>
              <a:rPr lang="it-IT" dirty="0" err="1"/>
              <a:t>there</a:t>
            </a:r>
            <a:r>
              <a:rPr lang="it-IT" dirty="0"/>
              <a:t> are a </a:t>
            </a:r>
            <a:r>
              <a:rPr lang="it-IT" dirty="0" err="1"/>
              <a:t>lot</a:t>
            </a:r>
            <a:r>
              <a:rPr lang="it-IT" dirty="0"/>
              <a:t> of ways to control </a:t>
            </a:r>
            <a:r>
              <a:rPr lang="it-IT" dirty="0" err="1"/>
              <a:t>its</a:t>
            </a:r>
            <a:r>
              <a:rPr lang="it-IT" dirty="0"/>
              <a:t> </a:t>
            </a:r>
            <a:r>
              <a:rPr lang="it-IT" dirty="0" err="1"/>
              <a:t>cost</a:t>
            </a:r>
            <a:r>
              <a:rPr lang="it-IT" dirty="0"/>
              <a:t>: </a:t>
            </a:r>
          </a:p>
          <a:p>
            <a:pPr marL="0" lvl="0" indent="0">
              <a:buNone/>
            </a:pPr>
            <a:r>
              <a:rPr lang="it-IT" dirty="0"/>
              <a:t>1) Using a </a:t>
            </a:r>
            <a:r>
              <a:rPr lang="it-IT" dirty="0" smtClean="0"/>
              <a:t>fast </a:t>
            </a:r>
            <a:r>
              <a:rPr lang="it-IT" dirty="0" err="1"/>
              <a:t>local</a:t>
            </a:r>
            <a:r>
              <a:rPr lang="it-IT" dirty="0"/>
              <a:t> area network to </a:t>
            </a:r>
            <a:r>
              <a:rPr lang="it-IT" dirty="0" err="1"/>
              <a:t>interconnect</a:t>
            </a:r>
            <a:r>
              <a:rPr lang="it-IT" dirty="0"/>
              <a:t> the </a:t>
            </a:r>
            <a:r>
              <a:rPr lang="it-IT" dirty="0" err="1"/>
              <a:t>nodes</a:t>
            </a:r>
            <a:endParaRPr lang="it-IT" dirty="0"/>
          </a:p>
          <a:p>
            <a:pPr marL="0" lvl="0" indent="0">
              <a:buNone/>
            </a:pPr>
            <a:r>
              <a:rPr lang="it-IT" dirty="0"/>
              <a:t>2) To replicate </a:t>
            </a:r>
            <a:r>
              <a:rPr lang="it-IT" dirty="0" err="1"/>
              <a:t>only</a:t>
            </a:r>
            <a:r>
              <a:rPr lang="it-IT" dirty="0"/>
              <a:t> the </a:t>
            </a:r>
            <a:r>
              <a:rPr lang="it-IT" dirty="0" err="1"/>
              <a:t>critical</a:t>
            </a:r>
            <a:r>
              <a:rPr lang="it-IT" dirty="0"/>
              <a:t> </a:t>
            </a:r>
            <a:r>
              <a:rPr lang="it-IT" dirty="0" err="1"/>
              <a:t>parts</a:t>
            </a:r>
            <a:r>
              <a:rPr lang="it-IT" dirty="0"/>
              <a:t> of the database and the </a:t>
            </a:r>
            <a:r>
              <a:rPr lang="it-IT" dirty="0" err="1"/>
              <a:t>other</a:t>
            </a:r>
            <a:r>
              <a:rPr lang="it-IT" dirty="0"/>
              <a:t> data </a:t>
            </a:r>
            <a:r>
              <a:rPr lang="it-IT" dirty="0" err="1"/>
              <a:t>could</a:t>
            </a:r>
            <a:r>
              <a:rPr lang="it-IT" dirty="0"/>
              <a:t> be </a:t>
            </a:r>
            <a:r>
              <a:rPr lang="it-IT" dirty="0" err="1"/>
              <a:t>handled</a:t>
            </a:r>
            <a:r>
              <a:rPr lang="it-IT" dirty="0"/>
              <a:t> with a single copy, </a:t>
            </a:r>
            <a:r>
              <a:rPr lang="it-IT" dirty="0" err="1"/>
              <a:t>this</a:t>
            </a:r>
            <a:r>
              <a:rPr lang="it-IT" dirty="0"/>
              <a:t> </a:t>
            </a:r>
            <a:r>
              <a:rPr lang="it-IT" dirty="0" err="1"/>
              <a:t>reducing</a:t>
            </a:r>
            <a:r>
              <a:rPr lang="it-IT" dirty="0"/>
              <a:t> </a:t>
            </a:r>
            <a:r>
              <a:rPr lang="it-IT" dirty="0" err="1"/>
              <a:t>considerably</a:t>
            </a:r>
            <a:r>
              <a:rPr lang="it-IT" dirty="0"/>
              <a:t> the </a:t>
            </a:r>
            <a:r>
              <a:rPr lang="it-IT" dirty="0" err="1"/>
              <a:t>storage</a:t>
            </a:r>
            <a:r>
              <a:rPr lang="it-IT" dirty="0"/>
              <a:t> </a:t>
            </a:r>
            <a:r>
              <a:rPr lang="it-IT" dirty="0" err="1"/>
              <a:t>requirements</a:t>
            </a:r>
            <a:endParaRPr lang="it-IT" dirty="0"/>
          </a:p>
          <a:p>
            <a:pPr marL="0" indent="0">
              <a:buNone/>
            </a:pP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9843" y="365125"/>
            <a:ext cx="1140317" cy="1140317"/>
          </a:xfrm>
          <a:prstGeom prst="rect">
            <a:avLst/>
          </a:prstGeom>
        </p:spPr>
      </p:pic>
    </p:spTree>
    <p:extLst>
      <p:ext uri="{BB962C8B-B14F-4D97-AF65-F5344CB8AC3E}">
        <p14:creationId xmlns:p14="http://schemas.microsoft.com/office/powerpoint/2010/main" val="215503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2E74B5"/>
                </a:solidFill>
                <a:cs typeface="Times New Roman" panose="02020603050405020304" pitchFamily="18" charset="0"/>
              </a:rPr>
              <a:t>4.6</a:t>
            </a:r>
            <a:r>
              <a:rPr lang="en-US" dirty="0" smtClean="0">
                <a:cs typeface="Times New Roman" panose="02020603050405020304" pitchFamily="18" charset="0"/>
              </a:rPr>
              <a:t> </a:t>
            </a:r>
            <a:r>
              <a:rPr lang="en-US" dirty="0">
                <a:solidFill>
                  <a:srgbClr val="2E74B5"/>
                </a:solidFill>
                <a:cs typeface="Times New Roman" panose="02020603050405020304" pitchFamily="18" charset="0"/>
              </a:rPr>
              <a:t>Cost of Full Replication</a:t>
            </a:r>
            <a:endParaRPr lang="it-IT" dirty="0"/>
          </a:p>
        </p:txBody>
      </p:sp>
      <p:sp>
        <p:nvSpPr>
          <p:cNvPr id="3" name="Segnaposto contenuto 2"/>
          <p:cNvSpPr>
            <a:spLocks noGrp="1"/>
          </p:cNvSpPr>
          <p:nvPr>
            <p:ph idx="1"/>
          </p:nvPr>
        </p:nvSpPr>
        <p:spPr>
          <a:xfrm>
            <a:off x="838200" y="1690688"/>
            <a:ext cx="10515600" cy="4486275"/>
          </a:xfrm>
        </p:spPr>
        <p:txBody>
          <a:bodyPr>
            <a:noAutofit/>
          </a:bodyPr>
          <a:lstStyle/>
          <a:p>
            <a:pPr marL="0" lvl="0" indent="0">
              <a:buNone/>
            </a:pPr>
            <a:r>
              <a:rPr lang="it-IT" sz="1850" dirty="0" smtClean="0"/>
              <a:t>3) </a:t>
            </a:r>
            <a:r>
              <a:rPr lang="it-IT" sz="1850" dirty="0" err="1" smtClean="0"/>
              <a:t>If</a:t>
            </a:r>
            <a:r>
              <a:rPr lang="it-IT" sz="1850" dirty="0" smtClean="0"/>
              <a:t> the </a:t>
            </a:r>
            <a:r>
              <a:rPr lang="it-IT" sz="1850" dirty="0" err="1" smtClean="0"/>
              <a:t>replicated</a:t>
            </a:r>
            <a:r>
              <a:rPr lang="it-IT" sz="1850" dirty="0" smtClean="0"/>
              <a:t> database </a:t>
            </a:r>
            <a:r>
              <a:rPr lang="it-IT" sz="1850" dirty="0" err="1" smtClean="0"/>
              <a:t>is</a:t>
            </a:r>
            <a:r>
              <a:rPr lang="it-IT" sz="1850" dirty="0" smtClean="0"/>
              <a:t> </a:t>
            </a:r>
            <a:r>
              <a:rPr lang="it-IT" sz="1850" dirty="0" err="1" smtClean="0"/>
              <a:t>relatively</a:t>
            </a:r>
            <a:r>
              <a:rPr lang="it-IT" sz="1850" dirty="0" smtClean="0"/>
              <a:t> small or </a:t>
            </a:r>
            <a:r>
              <a:rPr lang="it-IT" sz="1850" dirty="0" err="1" smtClean="0"/>
              <a:t>if</a:t>
            </a:r>
            <a:r>
              <a:rPr lang="it-IT" sz="1850" dirty="0" smtClean="0"/>
              <a:t> the network </a:t>
            </a:r>
            <a:r>
              <a:rPr lang="it-IT" sz="1850" dirty="0" err="1" smtClean="0"/>
              <a:t>has</a:t>
            </a:r>
            <a:r>
              <a:rPr lang="it-IT" sz="1850" dirty="0" smtClean="0"/>
              <a:t> a large </a:t>
            </a:r>
            <a:r>
              <a:rPr lang="it-IT" sz="1850" dirty="0" err="1" smtClean="0"/>
              <a:t>bandwidth</a:t>
            </a:r>
            <a:r>
              <a:rPr lang="it-IT" sz="1850" dirty="0" smtClean="0"/>
              <a:t>, the crash </a:t>
            </a:r>
            <a:r>
              <a:rPr lang="it-IT" sz="1850" dirty="0" err="1" smtClean="0"/>
              <a:t>recovery</a:t>
            </a:r>
            <a:r>
              <a:rPr lang="it-IT" sz="1850" dirty="0" smtClean="0"/>
              <a:t> </a:t>
            </a:r>
            <a:r>
              <a:rPr lang="it-IT" sz="1850" dirty="0" err="1" smtClean="0"/>
              <a:t>mechanism</a:t>
            </a:r>
            <a:r>
              <a:rPr lang="it-IT" sz="1850" dirty="0" smtClean="0"/>
              <a:t> for </a:t>
            </a:r>
            <a:r>
              <a:rPr lang="it-IT" sz="1850" dirty="0" err="1" smtClean="0"/>
              <a:t>each</a:t>
            </a:r>
            <a:r>
              <a:rPr lang="it-IT" sz="1850" dirty="0" smtClean="0"/>
              <a:t> copy can be </a:t>
            </a:r>
            <a:r>
              <a:rPr lang="it-IT" sz="1850" dirty="0" err="1" smtClean="0"/>
              <a:t>eliminated</a:t>
            </a:r>
            <a:r>
              <a:rPr lang="it-IT" sz="1850" dirty="0" smtClean="0"/>
              <a:t>, so </a:t>
            </a:r>
            <a:r>
              <a:rPr lang="it-IT" sz="1850" dirty="0" err="1" smtClean="0"/>
              <a:t>that</a:t>
            </a:r>
            <a:r>
              <a:rPr lang="it-IT" sz="1850" dirty="0" smtClean="0"/>
              <a:t> </a:t>
            </a:r>
            <a:r>
              <a:rPr lang="it-IT" sz="1850" dirty="0" err="1" smtClean="0"/>
              <a:t>this</a:t>
            </a:r>
            <a:r>
              <a:rPr lang="it-IT" sz="1850" dirty="0" smtClean="0"/>
              <a:t> </a:t>
            </a:r>
            <a:r>
              <a:rPr lang="it-IT" sz="1850" dirty="0" err="1" smtClean="0"/>
              <a:t>makes</a:t>
            </a:r>
            <a:r>
              <a:rPr lang="it-IT" sz="1850" dirty="0" smtClean="0"/>
              <a:t> </a:t>
            </a:r>
            <a:r>
              <a:rPr lang="it-IT" sz="1850" dirty="0" err="1" smtClean="0"/>
              <a:t>each</a:t>
            </a:r>
            <a:r>
              <a:rPr lang="it-IT" sz="1850" dirty="0" smtClean="0"/>
              <a:t> processing </a:t>
            </a:r>
            <a:r>
              <a:rPr lang="it-IT" sz="1850" dirty="0" err="1" smtClean="0"/>
              <a:t>node</a:t>
            </a:r>
            <a:r>
              <a:rPr lang="it-IT" sz="1850" dirty="0" smtClean="0"/>
              <a:t> more </a:t>
            </a:r>
            <a:r>
              <a:rPr lang="it-IT" sz="1850" dirty="0" err="1" smtClean="0"/>
              <a:t>efficient</a:t>
            </a:r>
            <a:r>
              <a:rPr lang="it-IT" sz="1850" dirty="0" smtClean="0"/>
              <a:t> for processing </a:t>
            </a:r>
            <a:r>
              <a:rPr lang="it-IT" sz="1850" dirty="0" err="1" smtClean="0"/>
              <a:t>transactions</a:t>
            </a:r>
            <a:r>
              <a:rPr lang="it-IT" sz="1850" dirty="0" smtClean="0"/>
              <a:t> </a:t>
            </a:r>
            <a:r>
              <a:rPr lang="it-IT" sz="1850" dirty="0" err="1" smtClean="0"/>
              <a:t>during</a:t>
            </a:r>
            <a:r>
              <a:rPr lang="it-IT" sz="1850" dirty="0" smtClean="0"/>
              <a:t> </a:t>
            </a:r>
            <a:r>
              <a:rPr lang="it-IT" sz="1850" dirty="0" err="1" smtClean="0"/>
              <a:t>normal</a:t>
            </a:r>
            <a:r>
              <a:rPr lang="it-IT" sz="1850" dirty="0" smtClean="0"/>
              <a:t> </a:t>
            </a:r>
            <a:r>
              <a:rPr lang="it-IT" sz="1850" dirty="0" err="1" smtClean="0"/>
              <a:t>operations</a:t>
            </a:r>
            <a:endParaRPr lang="it-IT" sz="1850" dirty="0" smtClean="0"/>
          </a:p>
          <a:p>
            <a:pPr marL="0" lvl="0" indent="0">
              <a:buNone/>
            </a:pPr>
            <a:r>
              <a:rPr lang="it-IT" sz="1850" dirty="0" smtClean="0"/>
              <a:t>4) Read-</a:t>
            </a:r>
            <a:r>
              <a:rPr lang="it-IT" sz="1850" dirty="0" err="1" smtClean="0"/>
              <a:t>only</a:t>
            </a:r>
            <a:r>
              <a:rPr lang="it-IT" sz="1850" dirty="0" smtClean="0"/>
              <a:t> </a:t>
            </a:r>
            <a:r>
              <a:rPr lang="it-IT" sz="1850" dirty="0" err="1" smtClean="0"/>
              <a:t>transactions</a:t>
            </a:r>
            <a:r>
              <a:rPr lang="it-IT" sz="1850" dirty="0" smtClean="0"/>
              <a:t> </a:t>
            </a:r>
            <a:r>
              <a:rPr lang="it-IT" sz="1850" dirty="0" err="1" smtClean="0"/>
              <a:t>that</a:t>
            </a:r>
            <a:r>
              <a:rPr lang="it-IT" sz="1850" dirty="0" smtClean="0"/>
              <a:t> are non </a:t>
            </a:r>
            <a:r>
              <a:rPr lang="it-IT" sz="1850" dirty="0" err="1" smtClean="0"/>
              <a:t>critical</a:t>
            </a:r>
            <a:r>
              <a:rPr lang="it-IT" sz="1850" dirty="0" smtClean="0"/>
              <a:t> can be </a:t>
            </a:r>
            <a:r>
              <a:rPr lang="it-IT" sz="1850" dirty="0" err="1" smtClean="0"/>
              <a:t>processed</a:t>
            </a:r>
            <a:r>
              <a:rPr lang="it-IT" sz="1850" dirty="0" smtClean="0"/>
              <a:t> </a:t>
            </a:r>
            <a:r>
              <a:rPr lang="it-IT" sz="1850" dirty="0" err="1" smtClean="0"/>
              <a:t>as</a:t>
            </a:r>
            <a:r>
              <a:rPr lang="it-IT" sz="1850" dirty="0" smtClean="0"/>
              <a:t> a single </a:t>
            </a:r>
            <a:r>
              <a:rPr lang="it-IT" sz="1850" dirty="0" err="1" smtClean="0"/>
              <a:t>node</a:t>
            </a:r>
            <a:r>
              <a:rPr lang="it-IT" sz="1850" dirty="0" smtClean="0"/>
              <a:t>. </a:t>
            </a:r>
            <a:r>
              <a:rPr lang="it-IT" sz="1850" dirty="0" err="1" smtClean="0"/>
              <a:t>This</a:t>
            </a:r>
            <a:r>
              <a:rPr lang="it-IT" sz="1850" dirty="0" smtClean="0"/>
              <a:t> </a:t>
            </a:r>
            <a:r>
              <a:rPr lang="it-IT" sz="1850" dirty="0" err="1" smtClean="0"/>
              <a:t>reduces</a:t>
            </a:r>
            <a:r>
              <a:rPr lang="it-IT" sz="1850" dirty="0" smtClean="0"/>
              <a:t> the </a:t>
            </a:r>
            <a:r>
              <a:rPr lang="it-IT" sz="1850" dirty="0" err="1" smtClean="0"/>
              <a:t>amount</a:t>
            </a:r>
            <a:r>
              <a:rPr lang="it-IT" sz="1850" dirty="0" smtClean="0"/>
              <a:t> of work </a:t>
            </a:r>
            <a:r>
              <a:rPr lang="it-IT" sz="1850" dirty="0" err="1" smtClean="0"/>
              <a:t>that</a:t>
            </a:r>
            <a:r>
              <a:rPr lang="it-IT" sz="1850" dirty="0" smtClean="0"/>
              <a:t> </a:t>
            </a:r>
            <a:r>
              <a:rPr lang="it-IT" sz="1850" dirty="0" err="1" smtClean="0"/>
              <a:t>has</a:t>
            </a:r>
            <a:r>
              <a:rPr lang="it-IT" sz="1850" dirty="0" smtClean="0"/>
              <a:t> to be </a:t>
            </a:r>
            <a:r>
              <a:rPr lang="it-IT" sz="1850" dirty="0" err="1" smtClean="0"/>
              <a:t>performed</a:t>
            </a:r>
            <a:r>
              <a:rPr lang="it-IT" sz="1850" dirty="0" smtClean="0"/>
              <a:t> by the </a:t>
            </a:r>
            <a:r>
              <a:rPr lang="it-IT" sz="1850" dirty="0" err="1" smtClean="0"/>
              <a:t>nodes</a:t>
            </a:r>
            <a:endParaRPr lang="it-IT" sz="1850" dirty="0" smtClean="0"/>
          </a:p>
          <a:p>
            <a:pPr marL="0" lvl="0" indent="0">
              <a:buNone/>
            </a:pPr>
            <a:r>
              <a:rPr lang="it-IT" sz="1850" dirty="0" smtClean="0"/>
              <a:t>5) </a:t>
            </a:r>
            <a:r>
              <a:rPr lang="it-IT" sz="1850" dirty="0" err="1" smtClean="0"/>
              <a:t>If</a:t>
            </a:r>
            <a:r>
              <a:rPr lang="it-IT" sz="1850" dirty="0" smtClean="0"/>
              <a:t> </a:t>
            </a:r>
            <a:r>
              <a:rPr lang="it-IT" sz="1850" dirty="0" err="1"/>
              <a:t>these</a:t>
            </a:r>
            <a:r>
              <a:rPr lang="it-IT" sz="1850" dirty="0"/>
              <a:t> </a:t>
            </a:r>
            <a:r>
              <a:rPr lang="it-IT" sz="1850" dirty="0" err="1"/>
              <a:t>ideas</a:t>
            </a:r>
            <a:r>
              <a:rPr lang="it-IT" sz="1850" dirty="0"/>
              <a:t> are </a:t>
            </a:r>
            <a:r>
              <a:rPr lang="it-IT" sz="1850" dirty="0" err="1"/>
              <a:t>combined</a:t>
            </a:r>
            <a:r>
              <a:rPr lang="it-IT" sz="1850" dirty="0"/>
              <a:t>, </a:t>
            </a:r>
            <a:r>
              <a:rPr lang="it-IT" sz="1850" dirty="0" err="1"/>
              <a:t>we</a:t>
            </a:r>
            <a:r>
              <a:rPr lang="it-IT" sz="1850" dirty="0"/>
              <a:t> can </a:t>
            </a:r>
            <a:r>
              <a:rPr lang="it-IT" sz="1850" dirty="0" err="1"/>
              <a:t>arrive</a:t>
            </a:r>
            <a:r>
              <a:rPr lang="it-IT" sz="1850" dirty="0"/>
              <a:t> </a:t>
            </a:r>
            <a:r>
              <a:rPr lang="it-IT" sz="1850" dirty="0" err="1"/>
              <a:t>at</a:t>
            </a:r>
            <a:r>
              <a:rPr lang="it-IT" sz="1850" dirty="0"/>
              <a:t> an “</a:t>
            </a:r>
            <a:r>
              <a:rPr lang="it-IT" sz="1850" dirty="0" err="1"/>
              <a:t>intelligent</a:t>
            </a:r>
            <a:r>
              <a:rPr lang="it-IT" sz="1850" dirty="0"/>
              <a:t> backup </a:t>
            </a:r>
            <a:r>
              <a:rPr lang="it-IT" sz="1850" dirty="0" err="1"/>
              <a:t>storage</a:t>
            </a:r>
            <a:r>
              <a:rPr lang="it-IT" sz="1850" dirty="0"/>
              <a:t> </a:t>
            </a:r>
            <a:r>
              <a:rPr lang="it-IT" sz="1850" dirty="0" err="1"/>
              <a:t>device</a:t>
            </a:r>
            <a:r>
              <a:rPr lang="it-IT" sz="1850" dirty="0"/>
              <a:t>” model: a large computer </a:t>
            </a:r>
            <a:r>
              <a:rPr lang="it-IT" sz="1850" dirty="0" err="1"/>
              <a:t>that</a:t>
            </a:r>
            <a:r>
              <a:rPr lang="it-IT" sz="1850" dirty="0"/>
              <a:t> </a:t>
            </a:r>
            <a:r>
              <a:rPr lang="it-IT" sz="1850" dirty="0" err="1"/>
              <a:t>has</a:t>
            </a:r>
            <a:r>
              <a:rPr lang="it-IT" sz="1850" dirty="0"/>
              <a:t> a copy of the </a:t>
            </a:r>
            <a:r>
              <a:rPr lang="it-IT" sz="1850" dirty="0" err="1"/>
              <a:t>entire</a:t>
            </a:r>
            <a:r>
              <a:rPr lang="it-IT" sz="1850" dirty="0"/>
              <a:t> database, and </a:t>
            </a:r>
            <a:r>
              <a:rPr lang="it-IT" sz="1850" dirty="0" err="1"/>
              <a:t>handles</a:t>
            </a:r>
            <a:r>
              <a:rPr lang="it-IT" sz="1850" dirty="0"/>
              <a:t> </a:t>
            </a:r>
            <a:r>
              <a:rPr lang="it-IT" sz="1850" dirty="0" err="1"/>
              <a:t>all</a:t>
            </a:r>
            <a:r>
              <a:rPr lang="it-IT" sz="1850" dirty="0"/>
              <a:t> </a:t>
            </a:r>
            <a:r>
              <a:rPr lang="it-IT" sz="1850" dirty="0" err="1" smtClean="0"/>
              <a:t>transactions</a:t>
            </a:r>
            <a:endParaRPr lang="it-IT" sz="1850" dirty="0"/>
          </a:p>
          <a:p>
            <a:pPr marL="0" indent="0">
              <a:buNone/>
            </a:pPr>
            <a:r>
              <a:rPr lang="it-IT" sz="1850" dirty="0"/>
              <a:t>A </a:t>
            </a:r>
            <a:r>
              <a:rPr lang="it-IT" sz="1850" dirty="0" err="1"/>
              <a:t>critical</a:t>
            </a:r>
            <a:r>
              <a:rPr lang="it-IT" sz="1850" dirty="0"/>
              <a:t> part of the database </a:t>
            </a:r>
            <a:r>
              <a:rPr lang="it-IT" sz="1850" dirty="0" err="1"/>
              <a:t>is</a:t>
            </a:r>
            <a:r>
              <a:rPr lang="it-IT" sz="1850" dirty="0"/>
              <a:t> </a:t>
            </a:r>
            <a:r>
              <a:rPr lang="it-IT" sz="1850" dirty="0" err="1"/>
              <a:t>fully</a:t>
            </a:r>
            <a:r>
              <a:rPr lang="it-IT" sz="1850" dirty="0"/>
              <a:t> </a:t>
            </a:r>
            <a:r>
              <a:rPr lang="it-IT" sz="1850" dirty="0" err="1"/>
              <a:t>replicated</a:t>
            </a:r>
            <a:r>
              <a:rPr lang="it-IT" sz="1850" dirty="0"/>
              <a:t> </a:t>
            </a:r>
            <a:r>
              <a:rPr lang="it-IT" sz="1850" dirty="0" err="1"/>
              <a:t>at</a:t>
            </a:r>
            <a:r>
              <a:rPr lang="it-IT" sz="1850" dirty="0"/>
              <a:t> a </a:t>
            </a:r>
            <a:r>
              <a:rPr lang="it-IT" sz="1850" dirty="0" err="1"/>
              <a:t>number</a:t>
            </a:r>
            <a:r>
              <a:rPr lang="it-IT" sz="1850" dirty="0"/>
              <a:t> of </a:t>
            </a:r>
            <a:r>
              <a:rPr lang="it-IT" sz="1850" dirty="0" err="1"/>
              <a:t>smaller</a:t>
            </a:r>
            <a:r>
              <a:rPr lang="it-IT" sz="1850" dirty="0"/>
              <a:t> processors. </a:t>
            </a:r>
            <a:r>
              <a:rPr lang="it-IT" sz="1850" dirty="0" err="1"/>
              <a:t>These</a:t>
            </a:r>
            <a:r>
              <a:rPr lang="it-IT" sz="1850" dirty="0"/>
              <a:t> must </a:t>
            </a:r>
            <a:r>
              <a:rPr lang="it-IT" sz="1850" dirty="0" err="1"/>
              <a:t>execute</a:t>
            </a:r>
            <a:r>
              <a:rPr lang="it-IT" sz="1850" dirty="0"/>
              <a:t> the update </a:t>
            </a:r>
            <a:r>
              <a:rPr lang="it-IT" sz="1850" dirty="0" err="1"/>
              <a:t>transactions</a:t>
            </a:r>
            <a:r>
              <a:rPr lang="it-IT" sz="1850" dirty="0"/>
              <a:t> and the </a:t>
            </a:r>
            <a:r>
              <a:rPr lang="it-IT" sz="1850" dirty="0" err="1"/>
              <a:t>critical</a:t>
            </a:r>
            <a:r>
              <a:rPr lang="it-IT" sz="1850" dirty="0"/>
              <a:t> </a:t>
            </a:r>
            <a:r>
              <a:rPr lang="it-IT" sz="1850" dirty="0" err="1"/>
              <a:t>read</a:t>
            </a:r>
            <a:r>
              <a:rPr lang="it-IT" sz="1850" dirty="0"/>
              <a:t> </a:t>
            </a:r>
            <a:r>
              <a:rPr lang="it-IT" sz="1850" dirty="0" err="1" smtClean="0"/>
              <a:t>operations</a:t>
            </a:r>
            <a:endParaRPr lang="it-IT" sz="1850" dirty="0"/>
          </a:p>
          <a:p>
            <a:pPr marL="0" indent="0">
              <a:buNone/>
            </a:pPr>
            <a:r>
              <a:rPr lang="it-IT" sz="1850" dirty="0"/>
              <a:t>Under the right </a:t>
            </a:r>
            <a:r>
              <a:rPr lang="it-IT" sz="1850" dirty="0" err="1"/>
              <a:t>circumstances</a:t>
            </a:r>
            <a:r>
              <a:rPr lang="it-IT" sz="1850" dirty="0"/>
              <a:t> the processing </a:t>
            </a:r>
            <a:r>
              <a:rPr lang="it-IT" sz="1850" dirty="0" err="1"/>
              <a:t>load</a:t>
            </a:r>
            <a:r>
              <a:rPr lang="it-IT" sz="1850" dirty="0"/>
              <a:t> </a:t>
            </a:r>
            <a:r>
              <a:rPr lang="it-IT" sz="1850" dirty="0" err="1"/>
              <a:t>will</a:t>
            </a:r>
            <a:r>
              <a:rPr lang="it-IT" sz="1850" dirty="0"/>
              <a:t> be </a:t>
            </a:r>
            <a:r>
              <a:rPr lang="it-IT" sz="1850" dirty="0" err="1"/>
              <a:t>relatively</a:t>
            </a:r>
            <a:r>
              <a:rPr lang="it-IT" sz="1850" dirty="0"/>
              <a:t> small, </a:t>
            </a:r>
            <a:r>
              <a:rPr lang="it-IT" sz="1850" dirty="0" err="1"/>
              <a:t>making</a:t>
            </a:r>
            <a:r>
              <a:rPr lang="it-IT" sz="1850" dirty="0"/>
              <a:t> </a:t>
            </a:r>
            <a:r>
              <a:rPr lang="it-IT" sz="1850" dirty="0" err="1"/>
              <a:t>it</a:t>
            </a:r>
            <a:r>
              <a:rPr lang="it-IT" sz="1850" dirty="0"/>
              <a:t> </a:t>
            </a:r>
            <a:r>
              <a:rPr lang="it-IT" sz="1850" dirty="0" err="1"/>
              <a:t>feasible</a:t>
            </a:r>
            <a:r>
              <a:rPr lang="it-IT" sz="1850" dirty="0"/>
              <a:t> to use </a:t>
            </a:r>
            <a:r>
              <a:rPr lang="it-IT" sz="1850" dirty="0" err="1"/>
              <a:t>inexpensive</a:t>
            </a:r>
            <a:r>
              <a:rPr lang="it-IT" sz="1850" dirty="0"/>
              <a:t> </a:t>
            </a:r>
            <a:r>
              <a:rPr lang="it-IT" sz="1850" dirty="0" err="1" smtClean="0"/>
              <a:t>microprocessors</a:t>
            </a:r>
            <a:endParaRPr lang="it-IT" sz="1850" dirty="0"/>
          </a:p>
          <a:p>
            <a:pPr marL="0" indent="0">
              <a:buNone/>
            </a:pPr>
            <a:r>
              <a:rPr lang="it-IT" sz="1850" dirty="0" err="1"/>
              <a:t>Thus</a:t>
            </a:r>
            <a:r>
              <a:rPr lang="it-IT" sz="1850" dirty="0"/>
              <a:t> the </a:t>
            </a:r>
            <a:r>
              <a:rPr lang="it-IT" sz="1850" dirty="0" err="1"/>
              <a:t>devices</a:t>
            </a:r>
            <a:r>
              <a:rPr lang="it-IT" sz="1850" dirty="0"/>
              <a:t> are </a:t>
            </a:r>
            <a:r>
              <a:rPr lang="it-IT" sz="1850" dirty="0" err="1"/>
              <a:t>similar</a:t>
            </a:r>
            <a:r>
              <a:rPr lang="it-IT" sz="1850" dirty="0"/>
              <a:t> to backup disks, </a:t>
            </a:r>
            <a:r>
              <a:rPr lang="it-IT" sz="1850" dirty="0" err="1"/>
              <a:t>except</a:t>
            </a:r>
            <a:r>
              <a:rPr lang="it-IT" sz="1850" dirty="0"/>
              <a:t> </a:t>
            </a:r>
            <a:r>
              <a:rPr lang="it-IT" sz="1850" dirty="0" err="1"/>
              <a:t>that</a:t>
            </a:r>
            <a:r>
              <a:rPr lang="it-IT" sz="1850" dirty="0"/>
              <a:t> </a:t>
            </a:r>
            <a:r>
              <a:rPr lang="it-IT" sz="1850" dirty="0" err="1"/>
              <a:t>instead</a:t>
            </a:r>
            <a:r>
              <a:rPr lang="it-IT" sz="1850" dirty="0"/>
              <a:t> of </a:t>
            </a:r>
            <a:r>
              <a:rPr lang="it-IT" sz="1850" dirty="0" err="1"/>
              <a:t>receiving</a:t>
            </a:r>
            <a:r>
              <a:rPr lang="it-IT" sz="1850" dirty="0"/>
              <a:t> </a:t>
            </a:r>
            <a:r>
              <a:rPr lang="it-IT" sz="1850" dirty="0" err="1"/>
              <a:t>commands</a:t>
            </a:r>
            <a:r>
              <a:rPr lang="it-IT" sz="1850" dirty="0"/>
              <a:t> to </a:t>
            </a:r>
            <a:r>
              <a:rPr lang="it-IT" sz="1850" dirty="0" err="1"/>
              <a:t>write</a:t>
            </a:r>
            <a:r>
              <a:rPr lang="it-IT" sz="1850" dirty="0"/>
              <a:t> data and </a:t>
            </a:r>
            <a:r>
              <a:rPr lang="it-IT" sz="1850" dirty="0" err="1"/>
              <a:t>blocks</a:t>
            </a:r>
            <a:r>
              <a:rPr lang="it-IT" sz="1850" dirty="0"/>
              <a:t> of data, </a:t>
            </a:r>
            <a:r>
              <a:rPr lang="it-IT" sz="1850" dirty="0" err="1"/>
              <a:t>they</a:t>
            </a:r>
            <a:r>
              <a:rPr lang="it-IT" sz="1850" dirty="0"/>
              <a:t> </a:t>
            </a:r>
            <a:r>
              <a:rPr lang="it-IT" sz="1850" dirty="0" err="1"/>
              <a:t>receive</a:t>
            </a:r>
            <a:r>
              <a:rPr lang="it-IT" sz="1850" dirty="0"/>
              <a:t> </a:t>
            </a:r>
            <a:r>
              <a:rPr lang="it-IT" sz="1850" dirty="0" err="1"/>
              <a:t>transactions</a:t>
            </a:r>
            <a:endParaRPr lang="it-IT" sz="1850" dirty="0"/>
          </a:p>
          <a:p>
            <a:pPr marL="0" indent="0">
              <a:buNone/>
            </a:pPr>
            <a:r>
              <a:rPr lang="it-IT" sz="1850" dirty="0" err="1"/>
              <a:t>Given</a:t>
            </a:r>
            <a:r>
              <a:rPr lang="it-IT" sz="1850" dirty="0"/>
              <a:t> the </a:t>
            </a:r>
            <a:r>
              <a:rPr lang="it-IT" sz="1850" dirty="0" err="1"/>
              <a:t>cost</a:t>
            </a:r>
            <a:r>
              <a:rPr lang="it-IT" sz="1850" dirty="0"/>
              <a:t> of </a:t>
            </a:r>
            <a:r>
              <a:rPr lang="it-IT" sz="1850" dirty="0" err="1"/>
              <a:t>microprocessors</a:t>
            </a:r>
            <a:r>
              <a:rPr lang="it-IT" sz="1850" dirty="0"/>
              <a:t>, </a:t>
            </a:r>
            <a:r>
              <a:rPr lang="it-IT" sz="1850" dirty="0" err="1"/>
              <a:t>this</a:t>
            </a:r>
            <a:r>
              <a:rPr lang="it-IT" sz="1850" dirty="0"/>
              <a:t> </a:t>
            </a:r>
            <a:r>
              <a:rPr lang="it-IT" sz="1850" dirty="0" err="1"/>
              <a:t>approach</a:t>
            </a:r>
            <a:r>
              <a:rPr lang="it-IT" sz="1850" dirty="0"/>
              <a:t> </a:t>
            </a:r>
            <a:r>
              <a:rPr lang="it-IT" sz="1850" dirty="0" err="1"/>
              <a:t>is</a:t>
            </a:r>
            <a:r>
              <a:rPr lang="it-IT" sz="1850" dirty="0"/>
              <a:t> an alternative to backup </a:t>
            </a:r>
            <a:r>
              <a:rPr lang="it-IT" sz="1850" dirty="0" err="1" smtClean="0"/>
              <a:t>copies</a:t>
            </a:r>
            <a:endParaRPr lang="it-IT" sz="1850" dirty="0"/>
          </a:p>
        </p:txBody>
      </p:sp>
      <p:pic>
        <p:nvPicPr>
          <p:cNvPr id="4" name="Immagine 3"/>
          <p:cNvPicPr>
            <a:picLocks noChangeAspect="1"/>
          </p:cNvPicPr>
          <p:nvPr/>
        </p:nvPicPr>
        <p:blipFill>
          <a:blip r:embed="rId2"/>
          <a:stretch>
            <a:fillRect/>
          </a:stretch>
        </p:blipFill>
        <p:spPr>
          <a:xfrm>
            <a:off x="9750243" y="365125"/>
            <a:ext cx="1140051" cy="1140051"/>
          </a:xfrm>
          <a:prstGeom prst="rect">
            <a:avLst/>
          </a:prstGeom>
        </p:spPr>
      </p:pic>
    </p:spTree>
    <p:extLst>
      <p:ext uri="{BB962C8B-B14F-4D97-AF65-F5344CB8AC3E}">
        <p14:creationId xmlns:p14="http://schemas.microsoft.com/office/powerpoint/2010/main" val="426205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2E74B5"/>
                </a:solidFill>
                <a:cs typeface="Times New Roman" panose="02020603050405020304" pitchFamily="18" charset="0"/>
              </a:rPr>
              <a:t>5 ANY OTHER USES OF BA?</a:t>
            </a:r>
            <a:r>
              <a:rPr lang="en-US" dirty="0" smtClean="0">
                <a:cs typeface="Times New Roman" panose="02020603050405020304" pitchFamily="18" charset="0"/>
              </a:rPr>
              <a:t> </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In </a:t>
            </a:r>
            <a:r>
              <a:rPr lang="it-IT" dirty="0" err="1"/>
              <a:t>this</a:t>
            </a:r>
            <a:r>
              <a:rPr lang="it-IT" dirty="0"/>
              <a:t> </a:t>
            </a:r>
            <a:r>
              <a:rPr lang="it-IT" dirty="0" err="1"/>
              <a:t>environment</a:t>
            </a:r>
            <a:r>
              <a:rPr lang="it-IT" dirty="0"/>
              <a:t> </a:t>
            </a:r>
            <a:r>
              <a:rPr lang="it-IT" dirty="0" err="1"/>
              <a:t>all</a:t>
            </a:r>
            <a:r>
              <a:rPr lang="it-IT" dirty="0"/>
              <a:t> data and processing are </a:t>
            </a:r>
            <a:r>
              <a:rPr lang="it-IT" dirty="0" err="1"/>
              <a:t>fully</a:t>
            </a:r>
            <a:r>
              <a:rPr lang="it-IT" dirty="0"/>
              <a:t> </a:t>
            </a:r>
            <a:r>
              <a:rPr lang="it-IT" dirty="0" err="1"/>
              <a:t>replicated</a:t>
            </a:r>
            <a:r>
              <a:rPr lang="it-IT" dirty="0"/>
              <a:t>, and </a:t>
            </a:r>
            <a:r>
              <a:rPr lang="it-IT" dirty="0" err="1"/>
              <a:t>there’s</a:t>
            </a:r>
            <a:r>
              <a:rPr lang="it-IT" dirty="0"/>
              <a:t> a </a:t>
            </a:r>
            <a:r>
              <a:rPr lang="it-IT" dirty="0" err="1"/>
              <a:t>little</a:t>
            </a:r>
            <a:r>
              <a:rPr lang="it-IT" dirty="0"/>
              <a:t> </a:t>
            </a:r>
            <a:r>
              <a:rPr lang="it-IT" dirty="0" err="1"/>
              <a:t>interactions</a:t>
            </a:r>
            <a:r>
              <a:rPr lang="it-IT" dirty="0"/>
              <a:t> </a:t>
            </a:r>
            <a:r>
              <a:rPr lang="it-IT" dirty="0" err="1"/>
              <a:t>between</a:t>
            </a:r>
            <a:r>
              <a:rPr lang="it-IT" dirty="0"/>
              <a:t> the </a:t>
            </a:r>
            <a:r>
              <a:rPr lang="it-IT" dirty="0" err="1"/>
              <a:t>nodes</a:t>
            </a:r>
            <a:r>
              <a:rPr lang="it-IT" dirty="0"/>
              <a:t>. Once the </a:t>
            </a:r>
            <a:r>
              <a:rPr lang="it-IT" dirty="0" err="1"/>
              <a:t>nodes</a:t>
            </a:r>
            <a:r>
              <a:rPr lang="it-IT" dirty="0"/>
              <a:t> </a:t>
            </a:r>
            <a:r>
              <a:rPr lang="it-IT" dirty="0" err="1"/>
              <a:t>agree</a:t>
            </a:r>
            <a:r>
              <a:rPr lang="it-IT" dirty="0"/>
              <a:t> on the </a:t>
            </a:r>
            <a:r>
              <a:rPr lang="it-IT" dirty="0" err="1"/>
              <a:t>sequence</a:t>
            </a:r>
            <a:r>
              <a:rPr lang="it-IT" dirty="0"/>
              <a:t> of input </a:t>
            </a:r>
            <a:r>
              <a:rPr lang="it-IT" dirty="0" err="1"/>
              <a:t>transactions</a:t>
            </a:r>
            <a:r>
              <a:rPr lang="it-IT" dirty="0"/>
              <a:t>, </a:t>
            </a:r>
            <a:r>
              <a:rPr lang="it-IT" dirty="0" err="1"/>
              <a:t>they</a:t>
            </a:r>
            <a:r>
              <a:rPr lang="it-IT" dirty="0"/>
              <a:t> must </a:t>
            </a:r>
            <a:r>
              <a:rPr lang="it-IT" dirty="0" err="1"/>
              <a:t>not</a:t>
            </a:r>
            <a:r>
              <a:rPr lang="it-IT" dirty="0"/>
              <a:t> do </a:t>
            </a:r>
            <a:r>
              <a:rPr lang="it-IT" dirty="0" err="1"/>
              <a:t>anything</a:t>
            </a:r>
            <a:r>
              <a:rPr lang="it-IT" dirty="0"/>
              <a:t> else</a:t>
            </a:r>
          </a:p>
          <a:p>
            <a:r>
              <a:rPr lang="it-IT" dirty="0" err="1"/>
              <a:t>Nodes</a:t>
            </a:r>
            <a:r>
              <a:rPr lang="it-IT" dirty="0"/>
              <a:t> can </a:t>
            </a:r>
            <a:r>
              <a:rPr lang="it-IT" dirty="0" err="1"/>
              <a:t>process</a:t>
            </a:r>
            <a:r>
              <a:rPr lang="it-IT" dirty="0"/>
              <a:t> </a:t>
            </a:r>
            <a:r>
              <a:rPr lang="it-IT" dirty="0" err="1"/>
              <a:t>transactions</a:t>
            </a:r>
            <a:r>
              <a:rPr lang="it-IT" dirty="0"/>
              <a:t> in </a:t>
            </a:r>
            <a:r>
              <a:rPr lang="it-IT" dirty="0" err="1"/>
              <a:t>any</a:t>
            </a:r>
            <a:r>
              <a:rPr lang="it-IT" dirty="0"/>
              <a:t> </a:t>
            </a:r>
            <a:r>
              <a:rPr lang="it-IT" dirty="0" err="1"/>
              <a:t>order</a:t>
            </a:r>
            <a:r>
              <a:rPr lang="it-IT" dirty="0"/>
              <a:t>, and </a:t>
            </a:r>
            <a:r>
              <a:rPr lang="it-IT" dirty="0" err="1"/>
              <a:t>constantly</a:t>
            </a:r>
            <a:r>
              <a:rPr lang="it-IT" dirty="0"/>
              <a:t> “vote” on </a:t>
            </a:r>
            <a:r>
              <a:rPr lang="it-IT" dirty="0" err="1"/>
              <a:t>which</a:t>
            </a:r>
            <a:r>
              <a:rPr lang="it-IT" dirty="0"/>
              <a:t> </a:t>
            </a:r>
            <a:r>
              <a:rPr lang="it-IT" dirty="0" err="1"/>
              <a:t>is</a:t>
            </a:r>
            <a:r>
              <a:rPr lang="it-IT" dirty="0"/>
              <a:t> the </a:t>
            </a:r>
            <a:r>
              <a:rPr lang="it-IT" dirty="0" err="1"/>
              <a:t>next</a:t>
            </a:r>
            <a:r>
              <a:rPr lang="it-IT" dirty="0"/>
              <a:t> </a:t>
            </a:r>
            <a:r>
              <a:rPr lang="it-IT" dirty="0" err="1"/>
              <a:t>transaction</a:t>
            </a:r>
            <a:r>
              <a:rPr lang="it-IT" dirty="0"/>
              <a:t> to complete. </a:t>
            </a:r>
            <a:r>
              <a:rPr lang="it-IT" dirty="0" err="1"/>
              <a:t>This</a:t>
            </a:r>
            <a:r>
              <a:rPr lang="it-IT" dirty="0"/>
              <a:t> way the </a:t>
            </a:r>
            <a:r>
              <a:rPr lang="it-IT" dirty="0" err="1"/>
              <a:t>transactions</a:t>
            </a:r>
            <a:r>
              <a:rPr lang="it-IT" dirty="0"/>
              <a:t> are </a:t>
            </a:r>
            <a:r>
              <a:rPr lang="it-IT" dirty="0" err="1"/>
              <a:t>committed</a:t>
            </a:r>
            <a:r>
              <a:rPr lang="it-IT" dirty="0"/>
              <a:t> in the </a:t>
            </a:r>
            <a:r>
              <a:rPr lang="it-IT" dirty="0" err="1"/>
              <a:t>same</a:t>
            </a:r>
            <a:r>
              <a:rPr lang="it-IT" dirty="0"/>
              <a:t> </a:t>
            </a:r>
            <a:r>
              <a:rPr lang="it-IT" dirty="0" err="1"/>
              <a:t>order</a:t>
            </a:r>
            <a:r>
              <a:rPr lang="it-IT" dirty="0"/>
              <a:t>, and the </a:t>
            </a:r>
            <a:r>
              <a:rPr lang="it-IT" dirty="0" err="1"/>
              <a:t>resulting</a:t>
            </a:r>
            <a:r>
              <a:rPr lang="it-IT" dirty="0"/>
              <a:t> </a:t>
            </a:r>
            <a:r>
              <a:rPr lang="it-IT" dirty="0" err="1"/>
              <a:t>schedules</a:t>
            </a:r>
            <a:r>
              <a:rPr lang="it-IT" dirty="0"/>
              <a:t> </a:t>
            </a:r>
            <a:r>
              <a:rPr lang="it-IT" dirty="0" err="1"/>
              <a:t>at</a:t>
            </a:r>
            <a:r>
              <a:rPr lang="it-IT" dirty="0"/>
              <a:t> </a:t>
            </a:r>
            <a:r>
              <a:rPr lang="it-IT" dirty="0" err="1"/>
              <a:t>all</a:t>
            </a:r>
            <a:r>
              <a:rPr lang="it-IT" dirty="0"/>
              <a:t> </a:t>
            </a:r>
            <a:r>
              <a:rPr lang="it-IT" dirty="0" err="1"/>
              <a:t>nodes</a:t>
            </a:r>
            <a:r>
              <a:rPr lang="it-IT" dirty="0"/>
              <a:t> </a:t>
            </a:r>
            <a:r>
              <a:rPr lang="it-IT" dirty="0" err="1"/>
              <a:t>would</a:t>
            </a:r>
            <a:r>
              <a:rPr lang="it-IT" dirty="0"/>
              <a:t> be </a:t>
            </a:r>
            <a:r>
              <a:rPr lang="it-IT" dirty="0" err="1"/>
              <a:t>equivalent</a:t>
            </a:r>
            <a:endParaRPr lang="it-IT" dirty="0"/>
          </a:p>
          <a:p>
            <a:r>
              <a:rPr lang="it-IT" dirty="0" err="1"/>
              <a:t>Serious</a:t>
            </a:r>
            <a:r>
              <a:rPr lang="it-IT" dirty="0"/>
              <a:t> </a:t>
            </a:r>
            <a:r>
              <a:rPr lang="it-IT" dirty="0" err="1"/>
              <a:t>flaw</a:t>
            </a:r>
            <a:r>
              <a:rPr lang="it-IT" dirty="0"/>
              <a:t> of </a:t>
            </a:r>
            <a:r>
              <a:rPr lang="it-IT" dirty="0" err="1"/>
              <a:t>this</a:t>
            </a:r>
            <a:r>
              <a:rPr lang="it-IT" dirty="0"/>
              <a:t> </a:t>
            </a:r>
            <a:r>
              <a:rPr lang="it-IT" dirty="0" err="1"/>
              <a:t>strategy</a:t>
            </a:r>
            <a:r>
              <a:rPr lang="it-IT" dirty="0"/>
              <a:t>: </a:t>
            </a:r>
          </a:p>
          <a:p>
            <a:pPr marL="0" indent="0">
              <a:buNone/>
            </a:pPr>
            <a:r>
              <a:rPr lang="it-IT" dirty="0"/>
              <a:t>suppose </a:t>
            </a:r>
            <a:r>
              <a:rPr lang="it-IT" dirty="0" err="1"/>
              <a:t>that</a:t>
            </a:r>
            <a:r>
              <a:rPr lang="it-IT" dirty="0"/>
              <a:t>: m </a:t>
            </a:r>
            <a:r>
              <a:rPr lang="it-IT" dirty="0" err="1"/>
              <a:t>perfect</a:t>
            </a:r>
            <a:r>
              <a:rPr lang="it-IT" dirty="0"/>
              <a:t> </a:t>
            </a:r>
            <a:r>
              <a:rPr lang="it-IT" dirty="0" err="1"/>
              <a:t>nodes</a:t>
            </a:r>
            <a:r>
              <a:rPr lang="it-IT" dirty="0"/>
              <a:t> vote to </a:t>
            </a:r>
            <a:r>
              <a:rPr lang="it-IT" dirty="0" err="1"/>
              <a:t>commit</a:t>
            </a:r>
            <a:r>
              <a:rPr lang="it-IT" dirty="0"/>
              <a:t> a </a:t>
            </a:r>
            <a:r>
              <a:rPr lang="it-IT" dirty="0" err="1"/>
              <a:t>transaction</a:t>
            </a:r>
            <a:r>
              <a:rPr lang="it-IT" dirty="0"/>
              <a:t> T, and the last </a:t>
            </a:r>
            <a:r>
              <a:rPr lang="it-IT" dirty="0" err="1"/>
              <a:t>perfect</a:t>
            </a:r>
            <a:r>
              <a:rPr lang="it-IT" dirty="0"/>
              <a:t> </a:t>
            </a:r>
            <a:r>
              <a:rPr lang="it-IT" dirty="0" err="1"/>
              <a:t>node</a:t>
            </a:r>
            <a:r>
              <a:rPr lang="it-IT" dirty="0"/>
              <a:t>, N</a:t>
            </a:r>
            <a:r>
              <a:rPr lang="it-IT" baseline="-25000" dirty="0"/>
              <a:t>i</a:t>
            </a:r>
            <a:r>
              <a:rPr lang="it-IT" dirty="0"/>
              <a:t>, vote to </a:t>
            </a:r>
            <a:r>
              <a:rPr lang="it-IT" dirty="0" err="1"/>
              <a:t>abort</a:t>
            </a:r>
            <a:endParaRPr lang="it-IT" dirty="0"/>
          </a:p>
          <a:p>
            <a:r>
              <a:rPr lang="it-IT" dirty="0" err="1"/>
              <a:t>Without</a:t>
            </a:r>
            <a:r>
              <a:rPr lang="it-IT" dirty="0"/>
              <a:t> Ni </a:t>
            </a:r>
            <a:r>
              <a:rPr lang="it-IT" dirty="0" err="1"/>
              <a:t>we</a:t>
            </a:r>
            <a:r>
              <a:rPr lang="it-IT" dirty="0"/>
              <a:t> </a:t>
            </a:r>
            <a:r>
              <a:rPr lang="it-IT" dirty="0" err="1"/>
              <a:t>can’t</a:t>
            </a:r>
            <a:r>
              <a:rPr lang="it-IT" dirty="0"/>
              <a:t> </a:t>
            </a:r>
            <a:r>
              <a:rPr lang="it-IT" dirty="0" err="1"/>
              <a:t>commit</a:t>
            </a:r>
            <a:r>
              <a:rPr lang="it-IT" dirty="0"/>
              <a:t> T: </a:t>
            </a:r>
            <a:r>
              <a:rPr lang="it-IT" dirty="0" err="1"/>
              <a:t>because</a:t>
            </a:r>
            <a:r>
              <a:rPr lang="it-IT" dirty="0"/>
              <a:t> </a:t>
            </a:r>
            <a:r>
              <a:rPr lang="it-IT" dirty="0" err="1"/>
              <a:t>we</a:t>
            </a:r>
            <a:r>
              <a:rPr lang="it-IT" dirty="0"/>
              <a:t> </a:t>
            </a:r>
            <a:r>
              <a:rPr lang="it-IT" dirty="0" err="1"/>
              <a:t>wouldn’t</a:t>
            </a:r>
            <a:r>
              <a:rPr lang="it-IT" dirty="0"/>
              <a:t> the m+1 </a:t>
            </a:r>
            <a:r>
              <a:rPr lang="it-IT" dirty="0" err="1"/>
              <a:t>required</a:t>
            </a:r>
            <a:r>
              <a:rPr lang="it-IT" dirty="0"/>
              <a:t> </a:t>
            </a:r>
            <a:r>
              <a:rPr lang="it-IT" dirty="0" err="1"/>
              <a:t>correct</a:t>
            </a:r>
            <a:r>
              <a:rPr lang="it-IT" dirty="0"/>
              <a:t> </a:t>
            </a:r>
            <a:r>
              <a:rPr lang="it-IT" dirty="0" err="1"/>
              <a:t>results</a:t>
            </a:r>
            <a:endParaRPr lang="it-IT" dirty="0"/>
          </a:p>
          <a:p>
            <a:r>
              <a:rPr lang="it-IT" dirty="0"/>
              <a:t>So the processing </a:t>
            </a:r>
            <a:r>
              <a:rPr lang="it-IT" dirty="0" err="1"/>
              <a:t>nodes</a:t>
            </a:r>
            <a:r>
              <a:rPr lang="it-IT" dirty="0"/>
              <a:t> must </a:t>
            </a:r>
            <a:r>
              <a:rPr lang="it-IT" dirty="0" err="1"/>
              <a:t>abort</a:t>
            </a:r>
            <a:r>
              <a:rPr lang="it-IT" dirty="0"/>
              <a:t> a </a:t>
            </a:r>
            <a:r>
              <a:rPr lang="it-IT" dirty="0" err="1"/>
              <a:t>transaction</a:t>
            </a:r>
            <a:r>
              <a:rPr lang="it-IT" dirty="0"/>
              <a:t> </a:t>
            </a:r>
            <a:r>
              <a:rPr lang="it-IT" dirty="0" err="1"/>
              <a:t>each</a:t>
            </a:r>
            <a:r>
              <a:rPr lang="it-IT" dirty="0"/>
              <a:t> time </a:t>
            </a:r>
            <a:r>
              <a:rPr lang="it-IT" dirty="0" err="1"/>
              <a:t>one</a:t>
            </a:r>
            <a:r>
              <a:rPr lang="it-IT" dirty="0"/>
              <a:t> or more </a:t>
            </a:r>
            <a:r>
              <a:rPr lang="it-IT" dirty="0" err="1"/>
              <a:t>nodes</a:t>
            </a:r>
            <a:r>
              <a:rPr lang="it-IT" dirty="0"/>
              <a:t> vote to </a:t>
            </a:r>
            <a:r>
              <a:rPr lang="it-IT" dirty="0" err="1"/>
              <a:t>abort</a:t>
            </a:r>
            <a:endParaRPr lang="it-IT" dirty="0"/>
          </a:p>
          <a:p>
            <a:r>
              <a:rPr lang="it-IT" dirty="0" err="1"/>
              <a:t>But</a:t>
            </a:r>
            <a:r>
              <a:rPr lang="it-IT" dirty="0"/>
              <a:t> </a:t>
            </a:r>
            <a:r>
              <a:rPr lang="it-IT" dirty="0" err="1"/>
              <a:t>if</a:t>
            </a:r>
            <a:r>
              <a:rPr lang="it-IT" dirty="0"/>
              <a:t> </a:t>
            </a:r>
            <a:r>
              <a:rPr lang="it-IT" dirty="0" err="1"/>
              <a:t>we</a:t>
            </a:r>
            <a:r>
              <a:rPr lang="it-IT" dirty="0"/>
              <a:t> do </a:t>
            </a:r>
            <a:r>
              <a:rPr lang="it-IT" dirty="0" err="1"/>
              <a:t>this</a:t>
            </a:r>
            <a:r>
              <a:rPr lang="it-IT" dirty="0"/>
              <a:t>, the insane </a:t>
            </a:r>
            <a:r>
              <a:rPr lang="it-IT" dirty="0" err="1"/>
              <a:t>nodes</a:t>
            </a:r>
            <a:r>
              <a:rPr lang="it-IT" dirty="0"/>
              <a:t> </a:t>
            </a:r>
            <a:r>
              <a:rPr lang="it-IT" dirty="0" err="1"/>
              <a:t>will</a:t>
            </a:r>
            <a:r>
              <a:rPr lang="it-IT" dirty="0"/>
              <a:t> be </a:t>
            </a:r>
            <a:r>
              <a:rPr lang="it-IT" dirty="0" err="1"/>
              <a:t>able</a:t>
            </a:r>
            <a:r>
              <a:rPr lang="it-IT" dirty="0"/>
              <a:t> to </a:t>
            </a:r>
            <a:r>
              <a:rPr lang="it-IT" dirty="0" err="1"/>
              <a:t>paralyze</a:t>
            </a:r>
            <a:r>
              <a:rPr lang="it-IT" dirty="0"/>
              <a:t> the </a:t>
            </a:r>
            <a:r>
              <a:rPr lang="it-IT" dirty="0" err="1"/>
              <a:t>system</a:t>
            </a:r>
            <a:r>
              <a:rPr lang="it-IT" dirty="0"/>
              <a:t> by </a:t>
            </a:r>
            <a:r>
              <a:rPr lang="it-IT" dirty="0" err="1"/>
              <a:t>voting</a:t>
            </a:r>
            <a:r>
              <a:rPr lang="it-IT" dirty="0"/>
              <a:t> </a:t>
            </a:r>
            <a:r>
              <a:rPr lang="it-IT" dirty="0" err="1"/>
              <a:t>abort</a:t>
            </a:r>
            <a:r>
              <a:rPr lang="it-IT" dirty="0"/>
              <a:t> on </a:t>
            </a:r>
            <a:r>
              <a:rPr lang="it-IT" dirty="0" err="1"/>
              <a:t>all</a:t>
            </a:r>
            <a:r>
              <a:rPr lang="it-IT" dirty="0"/>
              <a:t> </a:t>
            </a:r>
            <a:r>
              <a:rPr lang="it-IT" dirty="0" err="1"/>
              <a:t>transactions</a:t>
            </a:r>
            <a:r>
              <a:rPr lang="it-IT" dirty="0"/>
              <a:t>! </a:t>
            </a:r>
          </a:p>
          <a:p>
            <a:r>
              <a:rPr lang="it-IT" dirty="0"/>
              <a:t>So the processing </a:t>
            </a:r>
            <a:r>
              <a:rPr lang="it-IT" dirty="0" err="1"/>
              <a:t>nodes</a:t>
            </a:r>
            <a:r>
              <a:rPr lang="it-IT" dirty="0"/>
              <a:t> </a:t>
            </a:r>
            <a:r>
              <a:rPr lang="it-IT" dirty="0" err="1"/>
              <a:t>should</a:t>
            </a:r>
            <a:r>
              <a:rPr lang="it-IT" dirty="0"/>
              <a:t> </a:t>
            </a:r>
            <a:r>
              <a:rPr lang="it-IT" dirty="0" err="1"/>
              <a:t>not</a:t>
            </a:r>
            <a:r>
              <a:rPr lang="it-IT" dirty="0"/>
              <a:t> </a:t>
            </a:r>
            <a:r>
              <a:rPr lang="it-IT" dirty="0" err="1"/>
              <a:t>wait</a:t>
            </a:r>
            <a:r>
              <a:rPr lang="it-IT" dirty="0"/>
              <a:t> </a:t>
            </a:r>
            <a:r>
              <a:rPr lang="it-IT" dirty="0" err="1"/>
              <a:t>until</a:t>
            </a:r>
            <a:r>
              <a:rPr lang="it-IT" dirty="0"/>
              <a:t> the end of the </a:t>
            </a:r>
            <a:r>
              <a:rPr lang="it-IT" dirty="0" err="1"/>
              <a:t>transaction</a:t>
            </a:r>
            <a:r>
              <a:rPr lang="it-IT" dirty="0"/>
              <a:t> to decide </a:t>
            </a:r>
            <a:r>
              <a:rPr lang="it-IT" dirty="0" err="1"/>
              <a:t>if</a:t>
            </a:r>
            <a:r>
              <a:rPr lang="it-IT" dirty="0"/>
              <a:t> </a:t>
            </a:r>
            <a:r>
              <a:rPr lang="it-IT" dirty="0" err="1"/>
              <a:t>it</a:t>
            </a:r>
            <a:r>
              <a:rPr lang="it-IT" dirty="0"/>
              <a:t> can be </a:t>
            </a:r>
            <a:r>
              <a:rPr lang="it-IT" dirty="0" err="1" smtClean="0"/>
              <a:t>committed</a:t>
            </a:r>
            <a:endParaRPr lang="it-IT" dirty="0"/>
          </a:p>
        </p:txBody>
      </p:sp>
    </p:spTree>
    <p:extLst>
      <p:ext uri="{BB962C8B-B14F-4D97-AF65-F5344CB8AC3E}">
        <p14:creationId xmlns:p14="http://schemas.microsoft.com/office/powerpoint/2010/main" val="151131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rgbClr val="2E74B5"/>
                </a:solidFill>
                <a:cs typeface="Times New Roman" panose="02020603050405020304" pitchFamily="18" charset="0"/>
              </a:rPr>
              <a:t>5.1 BA with Sane Nodes</a:t>
            </a:r>
            <a:endParaRPr lang="it-IT" dirty="0"/>
          </a:p>
        </p:txBody>
      </p:sp>
      <p:sp>
        <p:nvSpPr>
          <p:cNvPr id="3" name="Segnaposto contenuto 2"/>
          <p:cNvSpPr>
            <a:spLocks noGrp="1"/>
          </p:cNvSpPr>
          <p:nvPr>
            <p:ph idx="1"/>
          </p:nvPr>
        </p:nvSpPr>
        <p:spPr/>
        <p:txBody>
          <a:bodyPr>
            <a:noAutofit/>
          </a:bodyPr>
          <a:lstStyle/>
          <a:p>
            <a:pPr marL="0" indent="0">
              <a:buNone/>
            </a:pPr>
            <a:r>
              <a:rPr lang="it-IT" sz="1500" dirty="0" err="1"/>
              <a:t>If</a:t>
            </a:r>
            <a:r>
              <a:rPr lang="it-IT" sz="1500" dirty="0"/>
              <a:t> the processing </a:t>
            </a:r>
            <a:r>
              <a:rPr lang="it-IT" sz="1500" dirty="0" err="1"/>
              <a:t>nodes</a:t>
            </a:r>
            <a:r>
              <a:rPr lang="it-IT" sz="1500" dirty="0"/>
              <a:t> are sane, </a:t>
            </a:r>
            <a:r>
              <a:rPr lang="it-IT" sz="1500" dirty="0" err="1"/>
              <a:t>than</a:t>
            </a:r>
            <a:r>
              <a:rPr lang="it-IT" sz="1500" dirty="0"/>
              <a:t> </a:t>
            </a:r>
            <a:r>
              <a:rPr lang="it-IT" sz="1500" dirty="0" err="1"/>
              <a:t>we</a:t>
            </a:r>
            <a:r>
              <a:rPr lang="it-IT" sz="1500" dirty="0"/>
              <a:t> </a:t>
            </a:r>
            <a:r>
              <a:rPr lang="it-IT" sz="1500" dirty="0" err="1"/>
              <a:t>have</a:t>
            </a:r>
            <a:r>
              <a:rPr lang="it-IT" sz="1500" dirty="0"/>
              <a:t> the </a:t>
            </a:r>
            <a:r>
              <a:rPr lang="it-IT" sz="1500" b="1" dirty="0" err="1"/>
              <a:t>conventional</a:t>
            </a:r>
            <a:r>
              <a:rPr lang="it-IT" sz="1500" b="1" dirty="0"/>
              <a:t> </a:t>
            </a:r>
            <a:r>
              <a:rPr lang="it-IT" sz="1500" b="1" dirty="0" err="1"/>
              <a:t>distributed</a:t>
            </a:r>
            <a:r>
              <a:rPr lang="it-IT" sz="1500" b="1" dirty="0"/>
              <a:t> data </a:t>
            </a:r>
            <a:r>
              <a:rPr lang="it-IT" sz="1500" b="1" dirty="0" smtClean="0"/>
              <a:t>processing</a:t>
            </a:r>
            <a:r>
              <a:rPr lang="it-IT" sz="1500" dirty="0" smtClean="0"/>
              <a:t>; </a:t>
            </a:r>
            <a:r>
              <a:rPr lang="it-IT" sz="1500" dirty="0" err="1" smtClean="0"/>
              <a:t>that</a:t>
            </a:r>
            <a:r>
              <a:rPr lang="it-IT" sz="1500" dirty="0" smtClean="0"/>
              <a:t> </a:t>
            </a:r>
            <a:r>
              <a:rPr lang="it-IT" sz="1500" dirty="0" err="1"/>
              <a:t>is</a:t>
            </a:r>
            <a:r>
              <a:rPr lang="it-IT" sz="1500" dirty="0"/>
              <a:t> the database and </a:t>
            </a:r>
            <a:r>
              <a:rPr lang="it-IT" sz="1500" dirty="0" err="1" smtClean="0"/>
              <a:t>transaction</a:t>
            </a:r>
            <a:r>
              <a:rPr lang="it-IT" sz="1500" dirty="0" smtClean="0"/>
              <a:t> processing </a:t>
            </a:r>
            <a:r>
              <a:rPr lang="it-IT" sz="1500" dirty="0"/>
              <a:t>no </a:t>
            </a:r>
            <a:r>
              <a:rPr lang="it-IT" sz="1500" dirty="0" err="1"/>
              <a:t>longer</a:t>
            </a:r>
            <a:r>
              <a:rPr lang="it-IT" sz="1500" dirty="0"/>
              <a:t> </a:t>
            </a:r>
            <a:r>
              <a:rPr lang="it-IT" sz="1500" dirty="0" err="1"/>
              <a:t>needs</a:t>
            </a:r>
            <a:r>
              <a:rPr lang="it-IT" sz="1500" dirty="0"/>
              <a:t> to be full </a:t>
            </a:r>
            <a:r>
              <a:rPr lang="it-IT" sz="1500" dirty="0" err="1"/>
              <a:t>replicated</a:t>
            </a:r>
            <a:r>
              <a:rPr lang="it-IT" sz="1500" dirty="0"/>
              <a:t>. </a:t>
            </a:r>
          </a:p>
          <a:p>
            <a:pPr marL="0" indent="0">
              <a:buNone/>
            </a:pPr>
            <a:r>
              <a:rPr lang="it-IT" sz="1500" dirty="0" err="1"/>
              <a:t>It</a:t>
            </a:r>
            <a:r>
              <a:rPr lang="it-IT" sz="1500" dirty="0"/>
              <a:t> </a:t>
            </a:r>
            <a:r>
              <a:rPr lang="it-IT" sz="1500" dirty="0" err="1"/>
              <a:t>is</a:t>
            </a:r>
            <a:r>
              <a:rPr lang="it-IT" sz="1500" dirty="0"/>
              <a:t> </a:t>
            </a:r>
            <a:r>
              <a:rPr lang="it-IT" sz="1500" dirty="0" err="1"/>
              <a:t>necessary</a:t>
            </a:r>
            <a:r>
              <a:rPr lang="it-IT" sz="1500" dirty="0"/>
              <a:t> an </a:t>
            </a:r>
            <a:r>
              <a:rPr lang="it-IT" sz="1500" dirty="0" err="1"/>
              <a:t>internode</a:t>
            </a:r>
            <a:r>
              <a:rPr lang="it-IT" sz="1500" dirty="0"/>
              <a:t> </a:t>
            </a:r>
            <a:r>
              <a:rPr lang="it-IT" sz="1500" dirty="0" err="1"/>
              <a:t>curcurrency</a:t>
            </a:r>
            <a:r>
              <a:rPr lang="it-IT" sz="1500" dirty="0"/>
              <a:t> control, and a </a:t>
            </a:r>
            <a:r>
              <a:rPr lang="it-IT" sz="1500" dirty="0" err="1"/>
              <a:t>two-phase</a:t>
            </a:r>
            <a:r>
              <a:rPr lang="it-IT" sz="1500" dirty="0"/>
              <a:t> </a:t>
            </a:r>
            <a:r>
              <a:rPr lang="it-IT" sz="1500" dirty="0" err="1"/>
              <a:t>commit</a:t>
            </a:r>
            <a:r>
              <a:rPr lang="it-IT" sz="1500" dirty="0"/>
              <a:t> </a:t>
            </a:r>
            <a:r>
              <a:rPr lang="it-IT" sz="1500" dirty="0" err="1"/>
              <a:t>protocol</a:t>
            </a:r>
            <a:r>
              <a:rPr lang="it-IT" sz="1500" dirty="0"/>
              <a:t> must be </a:t>
            </a:r>
            <a:r>
              <a:rPr lang="it-IT" sz="1500" dirty="0" err="1"/>
              <a:t>used</a:t>
            </a:r>
            <a:r>
              <a:rPr lang="it-IT" sz="1500" dirty="0"/>
              <a:t> to </a:t>
            </a:r>
            <a:r>
              <a:rPr lang="it-IT" sz="1500" dirty="0" err="1"/>
              <a:t>define</a:t>
            </a:r>
            <a:r>
              <a:rPr lang="it-IT" sz="1500" dirty="0"/>
              <a:t> </a:t>
            </a:r>
            <a:r>
              <a:rPr lang="it-IT" sz="1500" dirty="0" err="1"/>
              <a:t>transactions</a:t>
            </a:r>
            <a:endParaRPr lang="it-IT" sz="1500" dirty="0"/>
          </a:p>
          <a:p>
            <a:pPr marL="0" indent="0">
              <a:buNone/>
            </a:pPr>
            <a:r>
              <a:rPr lang="it-IT" sz="1500" dirty="0" err="1"/>
              <a:t>There</a:t>
            </a:r>
            <a:r>
              <a:rPr lang="it-IT" sz="1500" dirty="0"/>
              <a:t> are </a:t>
            </a:r>
            <a:r>
              <a:rPr lang="it-IT" sz="1500" dirty="0" err="1"/>
              <a:t>two</a:t>
            </a:r>
            <a:r>
              <a:rPr lang="it-IT" sz="1500" dirty="0"/>
              <a:t> ways BA </a:t>
            </a:r>
            <a:r>
              <a:rPr lang="it-IT" sz="1500" dirty="0" err="1"/>
              <a:t>protocols</a:t>
            </a:r>
            <a:r>
              <a:rPr lang="it-IT" sz="1500" dirty="0"/>
              <a:t> </a:t>
            </a:r>
            <a:r>
              <a:rPr lang="it-IT" sz="1500" dirty="0" err="1"/>
              <a:t>could</a:t>
            </a:r>
            <a:r>
              <a:rPr lang="it-IT" sz="1500" dirty="0"/>
              <a:t> be </a:t>
            </a:r>
            <a:r>
              <a:rPr lang="it-IT" sz="1500" dirty="0" err="1"/>
              <a:t>used</a:t>
            </a:r>
            <a:r>
              <a:rPr lang="it-IT" sz="1500" dirty="0"/>
              <a:t> in </a:t>
            </a:r>
            <a:r>
              <a:rPr lang="it-IT" sz="1500" dirty="0" err="1"/>
              <a:t>this</a:t>
            </a:r>
            <a:r>
              <a:rPr lang="it-IT" sz="1500" dirty="0"/>
              <a:t> </a:t>
            </a:r>
            <a:r>
              <a:rPr lang="it-IT" sz="1500" dirty="0" err="1" smtClean="0"/>
              <a:t>environment</a:t>
            </a:r>
            <a:r>
              <a:rPr lang="it-IT" sz="1500" dirty="0"/>
              <a:t>:</a:t>
            </a:r>
          </a:p>
          <a:p>
            <a:pPr marL="0" lvl="0" indent="0">
              <a:buNone/>
            </a:pPr>
            <a:r>
              <a:rPr lang="it-IT" sz="1500" dirty="0" smtClean="0"/>
              <a:t>1) to </a:t>
            </a:r>
            <a:r>
              <a:rPr lang="it-IT" sz="1500" dirty="0"/>
              <a:t>assume </a:t>
            </a:r>
            <a:r>
              <a:rPr lang="it-IT" sz="1500" dirty="0" err="1" smtClean="0"/>
              <a:t>that</a:t>
            </a:r>
            <a:r>
              <a:rPr lang="it-IT" sz="1500" dirty="0" smtClean="0"/>
              <a:t>: </a:t>
            </a:r>
            <a:r>
              <a:rPr lang="it-IT" sz="1500" dirty="0" err="1"/>
              <a:t>there</a:t>
            </a:r>
            <a:r>
              <a:rPr lang="it-IT" sz="1500" dirty="0"/>
              <a:t> are </a:t>
            </a:r>
            <a:r>
              <a:rPr lang="it-IT" sz="1500" dirty="0" err="1"/>
              <a:t>certain</a:t>
            </a:r>
            <a:r>
              <a:rPr lang="it-IT" sz="1500" dirty="0"/>
              <a:t> </a:t>
            </a:r>
            <a:r>
              <a:rPr lang="it-IT" sz="1500" dirty="0" err="1"/>
              <a:t>critical</a:t>
            </a:r>
            <a:r>
              <a:rPr lang="it-IT" sz="1500" dirty="0"/>
              <a:t> </a:t>
            </a:r>
            <a:r>
              <a:rPr lang="it-IT" sz="1500" dirty="0" err="1"/>
              <a:t>system</a:t>
            </a:r>
            <a:r>
              <a:rPr lang="it-IT" sz="1500" dirty="0"/>
              <a:t> </a:t>
            </a:r>
            <a:r>
              <a:rPr lang="it-IT" sz="1500" dirty="0" err="1"/>
              <a:t>operations</a:t>
            </a:r>
            <a:r>
              <a:rPr lang="it-IT" sz="1500" dirty="0"/>
              <a:t> </a:t>
            </a:r>
            <a:r>
              <a:rPr lang="it-IT" sz="1500" dirty="0" err="1"/>
              <a:t>that</a:t>
            </a:r>
            <a:r>
              <a:rPr lang="it-IT" sz="1500" dirty="0"/>
              <a:t> </a:t>
            </a:r>
            <a:r>
              <a:rPr lang="it-IT" sz="1500" dirty="0" err="1"/>
              <a:t>require</a:t>
            </a:r>
            <a:r>
              <a:rPr lang="it-IT" sz="1500" dirty="0"/>
              <a:t> the </a:t>
            </a:r>
            <a:r>
              <a:rPr lang="it-IT" sz="1500" dirty="0" err="1"/>
              <a:t>higher</a:t>
            </a:r>
            <a:r>
              <a:rPr lang="it-IT" sz="1500" dirty="0"/>
              <a:t> reliability </a:t>
            </a:r>
            <a:r>
              <a:rPr lang="it-IT" sz="1500" dirty="0" err="1"/>
              <a:t>provided</a:t>
            </a:r>
            <a:r>
              <a:rPr lang="it-IT" sz="1500" dirty="0"/>
              <a:t> by BA </a:t>
            </a:r>
            <a:r>
              <a:rPr lang="it-IT" sz="1500" dirty="0" err="1"/>
              <a:t>protocols</a:t>
            </a:r>
            <a:r>
              <a:rPr lang="it-IT" sz="1500" dirty="0"/>
              <a:t>. </a:t>
            </a:r>
          </a:p>
          <a:p>
            <a:pPr marL="0" indent="0">
              <a:buNone/>
            </a:pPr>
            <a:r>
              <a:rPr lang="it-IT" sz="1500" dirty="0"/>
              <a:t>In </a:t>
            </a:r>
            <a:r>
              <a:rPr lang="it-IT" sz="1500" dirty="0" err="1"/>
              <a:t>this</a:t>
            </a:r>
            <a:r>
              <a:rPr lang="it-IT" sz="1500" dirty="0"/>
              <a:t> </a:t>
            </a:r>
            <a:r>
              <a:rPr lang="it-IT" sz="1500" dirty="0" smtClean="0"/>
              <a:t>case, </a:t>
            </a:r>
            <a:r>
              <a:rPr lang="it-IT" sz="1500" dirty="0"/>
              <a:t>the </a:t>
            </a:r>
            <a:r>
              <a:rPr lang="it-IT" sz="1500" dirty="0" err="1"/>
              <a:t>system</a:t>
            </a:r>
            <a:r>
              <a:rPr lang="it-IT" sz="1500" dirty="0"/>
              <a:t> component </a:t>
            </a:r>
            <a:r>
              <a:rPr lang="it-IT" sz="1500" dirty="0" err="1"/>
              <a:t>that</a:t>
            </a:r>
            <a:r>
              <a:rPr lang="it-IT" sz="1500" dirty="0"/>
              <a:t> </a:t>
            </a:r>
            <a:r>
              <a:rPr lang="it-IT" sz="1500" dirty="0" err="1"/>
              <a:t>handles</a:t>
            </a:r>
            <a:r>
              <a:rPr lang="it-IT" sz="1500" dirty="0"/>
              <a:t> the </a:t>
            </a:r>
            <a:r>
              <a:rPr lang="it-IT" sz="1500" dirty="0" err="1" smtClean="0"/>
              <a:t>operations</a:t>
            </a:r>
            <a:r>
              <a:rPr lang="it-IT" sz="1500" dirty="0" smtClean="0"/>
              <a:t>, </a:t>
            </a:r>
            <a:r>
              <a:rPr lang="it-IT" sz="1500" dirty="0" err="1"/>
              <a:t>is</a:t>
            </a:r>
            <a:r>
              <a:rPr lang="it-IT" sz="1500" dirty="0"/>
              <a:t> </a:t>
            </a:r>
            <a:r>
              <a:rPr lang="it-IT" sz="1500" dirty="0" err="1"/>
              <a:t>designed</a:t>
            </a:r>
            <a:r>
              <a:rPr lang="it-IT" sz="1500" dirty="0"/>
              <a:t> so </a:t>
            </a:r>
            <a:r>
              <a:rPr lang="it-IT" sz="1500" dirty="0" err="1"/>
              <a:t>that</a:t>
            </a:r>
            <a:r>
              <a:rPr lang="it-IT" sz="1500" dirty="0"/>
              <a:t> </a:t>
            </a:r>
            <a:r>
              <a:rPr lang="it-IT" sz="1500" dirty="0" err="1"/>
              <a:t>it</a:t>
            </a:r>
            <a:r>
              <a:rPr lang="it-IT" sz="1500" dirty="0"/>
              <a:t> can </a:t>
            </a:r>
            <a:r>
              <a:rPr lang="it-IT" sz="1500" dirty="0" err="1"/>
              <a:t>withstand</a:t>
            </a:r>
            <a:r>
              <a:rPr lang="it-IT" sz="1500" dirty="0"/>
              <a:t> insane </a:t>
            </a:r>
            <a:r>
              <a:rPr lang="it-IT" sz="1500" dirty="0" err="1"/>
              <a:t>node</a:t>
            </a:r>
            <a:r>
              <a:rPr lang="it-IT" sz="1500" dirty="0"/>
              <a:t> </a:t>
            </a:r>
            <a:r>
              <a:rPr lang="it-IT" sz="1500" dirty="0" err="1" smtClean="0"/>
              <a:t>failures</a:t>
            </a:r>
            <a:endParaRPr lang="it-IT" sz="1500" dirty="0"/>
          </a:p>
          <a:p>
            <a:pPr marL="0" indent="0">
              <a:buNone/>
            </a:pPr>
            <a:r>
              <a:rPr lang="it-IT" sz="1500" dirty="0"/>
              <a:t>The data </a:t>
            </a:r>
            <a:r>
              <a:rPr lang="it-IT" sz="1500" dirty="0" err="1"/>
              <a:t>used</a:t>
            </a:r>
            <a:r>
              <a:rPr lang="it-IT" sz="1500" dirty="0"/>
              <a:t> by the </a:t>
            </a:r>
            <a:r>
              <a:rPr lang="it-IT" sz="1500" dirty="0" err="1"/>
              <a:t>critical</a:t>
            </a:r>
            <a:r>
              <a:rPr lang="it-IT" sz="1500" dirty="0"/>
              <a:t> component are </a:t>
            </a:r>
            <a:r>
              <a:rPr lang="it-IT" sz="1500" dirty="0" err="1"/>
              <a:t>replicated</a:t>
            </a:r>
            <a:r>
              <a:rPr lang="it-IT" sz="1500" dirty="0"/>
              <a:t> to </a:t>
            </a:r>
            <a:r>
              <a:rPr lang="it-IT" sz="1500" dirty="0" err="1"/>
              <a:t>all</a:t>
            </a:r>
            <a:r>
              <a:rPr lang="it-IT" sz="1500" dirty="0"/>
              <a:t> </a:t>
            </a:r>
            <a:r>
              <a:rPr lang="it-IT" sz="1500" dirty="0" err="1"/>
              <a:t>nodes</a:t>
            </a:r>
            <a:r>
              <a:rPr lang="it-IT" sz="1500" dirty="0"/>
              <a:t>, and the update “</a:t>
            </a:r>
            <a:r>
              <a:rPr lang="it-IT" sz="1500" dirty="0" err="1"/>
              <a:t>transactions</a:t>
            </a:r>
            <a:r>
              <a:rPr lang="it-IT" sz="1500" dirty="0"/>
              <a:t>” are </a:t>
            </a:r>
            <a:r>
              <a:rPr lang="it-IT" sz="1500" dirty="0" err="1"/>
              <a:t>handled</a:t>
            </a:r>
            <a:r>
              <a:rPr lang="it-IT" sz="1500" dirty="0"/>
              <a:t> by a BA </a:t>
            </a:r>
            <a:r>
              <a:rPr lang="it-IT" sz="1500" dirty="0" err="1" smtClean="0"/>
              <a:t>protocol</a:t>
            </a:r>
            <a:endParaRPr lang="it-IT" sz="1500" dirty="0"/>
          </a:p>
          <a:p>
            <a:pPr marL="0" indent="0">
              <a:buNone/>
            </a:pPr>
            <a:r>
              <a:rPr lang="it-IT" sz="1500" dirty="0" err="1"/>
              <a:t>There</a:t>
            </a:r>
            <a:r>
              <a:rPr lang="it-IT" sz="1500" dirty="0"/>
              <a:t> are a </a:t>
            </a:r>
            <a:r>
              <a:rPr lang="it-IT" sz="1500" dirty="0" err="1"/>
              <a:t>few</a:t>
            </a:r>
            <a:r>
              <a:rPr lang="it-IT" sz="1500" dirty="0"/>
              <a:t> </a:t>
            </a:r>
            <a:r>
              <a:rPr lang="it-IT" sz="1500" dirty="0" err="1"/>
              <a:t>potential</a:t>
            </a:r>
            <a:r>
              <a:rPr lang="it-IT" sz="1500" dirty="0"/>
              <a:t> </a:t>
            </a:r>
            <a:r>
              <a:rPr lang="it-IT" sz="1500" dirty="0" err="1"/>
              <a:t>problems</a:t>
            </a:r>
            <a:r>
              <a:rPr lang="it-IT" sz="1500" dirty="0"/>
              <a:t> with </a:t>
            </a:r>
            <a:r>
              <a:rPr lang="it-IT" sz="1500" dirty="0" err="1"/>
              <a:t>this</a:t>
            </a:r>
            <a:r>
              <a:rPr lang="it-IT" sz="1500" dirty="0"/>
              <a:t> </a:t>
            </a:r>
            <a:r>
              <a:rPr lang="it-IT" sz="1500" dirty="0" err="1"/>
              <a:t>approach</a:t>
            </a:r>
            <a:r>
              <a:rPr lang="it-IT" sz="1500" dirty="0"/>
              <a:t>. </a:t>
            </a:r>
            <a:r>
              <a:rPr lang="it-IT" sz="1500" dirty="0" err="1"/>
              <a:t>One</a:t>
            </a:r>
            <a:r>
              <a:rPr lang="it-IT" sz="1500" dirty="0"/>
              <a:t> </a:t>
            </a:r>
            <a:r>
              <a:rPr lang="it-IT" sz="1500" dirty="0" err="1"/>
              <a:t>is</a:t>
            </a:r>
            <a:r>
              <a:rPr lang="it-IT" sz="1500" dirty="0"/>
              <a:t> </a:t>
            </a:r>
            <a:r>
              <a:rPr lang="it-IT" sz="1500" dirty="0" err="1"/>
              <a:t>that</a:t>
            </a:r>
            <a:r>
              <a:rPr lang="it-IT" sz="1500" dirty="0"/>
              <a:t> the BA </a:t>
            </a:r>
            <a:r>
              <a:rPr lang="it-IT" sz="1500" dirty="0" err="1"/>
              <a:t>algorithms</a:t>
            </a:r>
            <a:r>
              <a:rPr lang="it-IT" sz="1500" dirty="0"/>
              <a:t> </a:t>
            </a:r>
            <a:r>
              <a:rPr lang="it-IT" sz="1500" dirty="0" err="1"/>
              <a:t>make</a:t>
            </a:r>
            <a:r>
              <a:rPr lang="it-IT" sz="1500" dirty="0"/>
              <a:t> no </a:t>
            </a:r>
            <a:r>
              <a:rPr lang="it-IT" sz="1500" dirty="0" err="1"/>
              <a:t>guarantee</a:t>
            </a:r>
            <a:r>
              <a:rPr lang="it-IT" sz="1500" dirty="0"/>
              <a:t> </a:t>
            </a:r>
            <a:r>
              <a:rPr lang="it-IT" sz="1500" dirty="0" err="1"/>
              <a:t>about</a:t>
            </a:r>
            <a:r>
              <a:rPr lang="it-IT" sz="1500" dirty="0"/>
              <a:t> the </a:t>
            </a:r>
            <a:r>
              <a:rPr lang="it-IT" sz="1500" dirty="0" err="1"/>
              <a:t>behavior</a:t>
            </a:r>
            <a:r>
              <a:rPr lang="it-IT" sz="1500" dirty="0"/>
              <a:t> of the </a:t>
            </a:r>
            <a:r>
              <a:rPr lang="it-IT" sz="1500" dirty="0" err="1"/>
              <a:t>failed</a:t>
            </a:r>
            <a:r>
              <a:rPr lang="it-IT" sz="1500" dirty="0"/>
              <a:t> </a:t>
            </a:r>
            <a:r>
              <a:rPr lang="it-IT" sz="1500" dirty="0" err="1"/>
              <a:t>nodes</a:t>
            </a:r>
            <a:r>
              <a:rPr lang="it-IT" sz="1500" dirty="0"/>
              <a:t>. A </a:t>
            </a:r>
            <a:r>
              <a:rPr lang="it-IT" sz="1500" dirty="0" err="1"/>
              <a:t>second</a:t>
            </a:r>
            <a:r>
              <a:rPr lang="it-IT" sz="1500" dirty="0"/>
              <a:t> </a:t>
            </a:r>
            <a:r>
              <a:rPr lang="it-IT" sz="1500" dirty="0" err="1" smtClean="0"/>
              <a:t>problem</a:t>
            </a:r>
            <a:r>
              <a:rPr lang="it-IT" sz="1500" dirty="0" smtClean="0"/>
              <a:t> </a:t>
            </a:r>
            <a:r>
              <a:rPr lang="it-IT" sz="1500" dirty="0"/>
              <a:t>with </a:t>
            </a:r>
            <a:r>
              <a:rPr lang="it-IT" sz="1500" dirty="0" err="1"/>
              <a:t>this</a:t>
            </a:r>
            <a:r>
              <a:rPr lang="it-IT" sz="1500" dirty="0"/>
              <a:t> </a:t>
            </a:r>
            <a:r>
              <a:rPr lang="it-IT" sz="1500" dirty="0" err="1"/>
              <a:t>approach</a:t>
            </a:r>
            <a:r>
              <a:rPr lang="it-IT" sz="1500" dirty="0"/>
              <a:t> </a:t>
            </a:r>
            <a:r>
              <a:rPr lang="it-IT" sz="1500" dirty="0" err="1"/>
              <a:t>is</a:t>
            </a:r>
            <a:r>
              <a:rPr lang="it-IT" sz="1500" dirty="0"/>
              <a:t> </a:t>
            </a:r>
            <a:r>
              <a:rPr lang="it-IT" sz="1500" dirty="0" err="1"/>
              <a:t>that</a:t>
            </a:r>
            <a:r>
              <a:rPr lang="it-IT" sz="1500" dirty="0"/>
              <a:t> </a:t>
            </a:r>
            <a:r>
              <a:rPr lang="it-IT" sz="1500" dirty="0" err="1"/>
              <a:t>it</a:t>
            </a:r>
            <a:r>
              <a:rPr lang="it-IT" sz="1500" dirty="0"/>
              <a:t> </a:t>
            </a:r>
            <a:r>
              <a:rPr lang="it-IT" sz="1500" dirty="0" err="1"/>
              <a:t>may</a:t>
            </a:r>
            <a:r>
              <a:rPr lang="it-IT" sz="1500" dirty="0"/>
              <a:t> be an </a:t>
            </a:r>
            <a:r>
              <a:rPr lang="it-IT" sz="1500" dirty="0" err="1" smtClean="0"/>
              <a:t>overkill</a:t>
            </a:r>
            <a:endParaRPr lang="it-IT" sz="1500" dirty="0"/>
          </a:p>
          <a:p>
            <a:pPr marL="0" indent="0">
              <a:buNone/>
            </a:pPr>
            <a:r>
              <a:rPr lang="it-IT" sz="1500" dirty="0"/>
              <a:t>In </a:t>
            </a:r>
            <a:r>
              <a:rPr lang="it-IT" sz="1500" dirty="0" err="1"/>
              <a:t>this</a:t>
            </a:r>
            <a:r>
              <a:rPr lang="it-IT" sz="1500" dirty="0"/>
              <a:t> case: the BA </a:t>
            </a:r>
            <a:r>
              <a:rPr lang="it-IT" sz="1500" dirty="0" err="1"/>
              <a:t>protocols</a:t>
            </a:r>
            <a:r>
              <a:rPr lang="it-IT" sz="1500" dirty="0"/>
              <a:t> must be </a:t>
            </a:r>
            <a:r>
              <a:rPr lang="it-IT" sz="1500" dirty="0" err="1"/>
              <a:t>used</a:t>
            </a:r>
            <a:r>
              <a:rPr lang="it-IT" sz="1500" dirty="0"/>
              <a:t> with </a:t>
            </a:r>
            <a:r>
              <a:rPr lang="it-IT" sz="1500" dirty="0" err="1"/>
              <a:t>caution</a:t>
            </a:r>
            <a:r>
              <a:rPr lang="it-IT" sz="1500" dirty="0"/>
              <a:t>, </a:t>
            </a:r>
            <a:r>
              <a:rPr lang="it-IT" sz="1500" dirty="0" err="1"/>
              <a:t>identifying</a:t>
            </a:r>
            <a:r>
              <a:rPr lang="it-IT" sz="1500" dirty="0"/>
              <a:t> the </a:t>
            </a:r>
            <a:r>
              <a:rPr lang="it-IT" sz="1500" dirty="0" err="1"/>
              <a:t>users</a:t>
            </a:r>
            <a:r>
              <a:rPr lang="it-IT" sz="1500" dirty="0"/>
              <a:t> </a:t>
            </a:r>
            <a:r>
              <a:rPr lang="it-IT" sz="1500" dirty="0" err="1"/>
              <a:t>that</a:t>
            </a:r>
            <a:r>
              <a:rPr lang="it-IT" sz="1500" dirty="0"/>
              <a:t> </a:t>
            </a:r>
            <a:r>
              <a:rPr lang="it-IT" sz="1500" dirty="0" err="1"/>
              <a:t>require</a:t>
            </a:r>
            <a:r>
              <a:rPr lang="it-IT" sz="1500" dirty="0"/>
              <a:t> </a:t>
            </a:r>
            <a:r>
              <a:rPr lang="it-IT" sz="1500" dirty="0" err="1"/>
              <a:t>reliably</a:t>
            </a:r>
            <a:r>
              <a:rPr lang="it-IT" sz="1500" dirty="0"/>
              <a:t> data and </a:t>
            </a:r>
            <a:r>
              <a:rPr lang="it-IT" sz="1500" dirty="0" err="1"/>
              <a:t>protecting</a:t>
            </a:r>
            <a:r>
              <a:rPr lang="it-IT" sz="1500" dirty="0"/>
              <a:t> the data </a:t>
            </a:r>
            <a:r>
              <a:rPr lang="it-IT" sz="1500" dirty="0" err="1"/>
              <a:t>this</a:t>
            </a:r>
            <a:r>
              <a:rPr lang="it-IT" sz="1500" dirty="0"/>
              <a:t> </a:t>
            </a:r>
            <a:r>
              <a:rPr lang="it-IT" sz="1500" dirty="0" err="1"/>
              <a:t>users</a:t>
            </a:r>
            <a:r>
              <a:rPr lang="it-IT" sz="1500" dirty="0"/>
              <a:t> </a:t>
            </a:r>
            <a:r>
              <a:rPr lang="it-IT" sz="1500" dirty="0" err="1"/>
              <a:t>need</a:t>
            </a:r>
            <a:r>
              <a:rPr lang="it-IT" sz="1500" dirty="0"/>
              <a:t>. </a:t>
            </a:r>
          </a:p>
          <a:p>
            <a:pPr marL="0" lvl="0" indent="0">
              <a:buNone/>
            </a:pPr>
            <a:r>
              <a:rPr lang="it-IT" sz="1500" dirty="0" smtClean="0"/>
              <a:t>2</a:t>
            </a:r>
            <a:r>
              <a:rPr lang="it-IT" sz="1500" smtClean="0"/>
              <a:t>) to </a:t>
            </a:r>
            <a:r>
              <a:rPr lang="it-IT" sz="1500" dirty="0" err="1" smtClean="0"/>
              <a:t>modify</a:t>
            </a:r>
            <a:r>
              <a:rPr lang="it-IT" sz="1500" dirty="0" smtClean="0"/>
              <a:t> the BA </a:t>
            </a:r>
            <a:r>
              <a:rPr lang="it-IT" sz="1500" dirty="0" err="1" smtClean="0"/>
              <a:t>protocols</a:t>
            </a:r>
            <a:r>
              <a:rPr lang="it-IT" sz="1500" dirty="0" smtClean="0"/>
              <a:t> </a:t>
            </a:r>
            <a:r>
              <a:rPr lang="it-IT" sz="1500" dirty="0"/>
              <a:t>so </a:t>
            </a:r>
            <a:r>
              <a:rPr lang="it-IT" sz="1500" dirty="0" err="1"/>
              <a:t>that</a:t>
            </a:r>
            <a:r>
              <a:rPr lang="it-IT" sz="1500" dirty="0"/>
              <a:t> </a:t>
            </a:r>
            <a:r>
              <a:rPr lang="it-IT" sz="1500" dirty="0" err="1"/>
              <a:t>they</a:t>
            </a:r>
            <a:r>
              <a:rPr lang="it-IT" sz="1500" dirty="0"/>
              <a:t> use the </a:t>
            </a:r>
            <a:r>
              <a:rPr lang="it-IT" sz="1500" dirty="0" err="1"/>
              <a:t>sanity</a:t>
            </a:r>
            <a:r>
              <a:rPr lang="it-IT" sz="1500" dirty="0"/>
              <a:t> of the </a:t>
            </a:r>
            <a:r>
              <a:rPr lang="it-IT" sz="1500" dirty="0" err="1"/>
              <a:t>nodes</a:t>
            </a:r>
            <a:endParaRPr lang="it-IT" sz="1500" dirty="0"/>
          </a:p>
          <a:p>
            <a:pPr marL="0" indent="0">
              <a:buNone/>
            </a:pPr>
            <a:r>
              <a:rPr lang="it-IT" sz="1500" dirty="0" err="1"/>
              <a:t>That</a:t>
            </a:r>
            <a:r>
              <a:rPr lang="it-IT" sz="1500" dirty="0"/>
              <a:t> </a:t>
            </a:r>
            <a:r>
              <a:rPr lang="it-IT" sz="1500" dirty="0" err="1"/>
              <a:t>is</a:t>
            </a:r>
            <a:r>
              <a:rPr lang="it-IT" sz="1500" dirty="0"/>
              <a:t>, </a:t>
            </a:r>
            <a:r>
              <a:rPr lang="it-IT" sz="1500" dirty="0" err="1"/>
              <a:t>if</a:t>
            </a:r>
            <a:r>
              <a:rPr lang="it-IT" sz="1500" dirty="0"/>
              <a:t> the </a:t>
            </a:r>
            <a:r>
              <a:rPr lang="it-IT" sz="1500" dirty="0" err="1"/>
              <a:t>nodes</a:t>
            </a:r>
            <a:r>
              <a:rPr lang="it-IT" sz="1500" dirty="0"/>
              <a:t> are sane, </a:t>
            </a:r>
            <a:r>
              <a:rPr lang="it-IT" sz="1500" dirty="0" err="1"/>
              <a:t>then</a:t>
            </a:r>
            <a:r>
              <a:rPr lang="it-IT" sz="1500" dirty="0"/>
              <a:t> the BA </a:t>
            </a:r>
            <a:r>
              <a:rPr lang="it-IT" sz="1500" dirty="0" err="1"/>
              <a:t>algorithms</a:t>
            </a:r>
            <a:r>
              <a:rPr lang="it-IT" sz="1500" dirty="0"/>
              <a:t> can be </a:t>
            </a:r>
            <a:r>
              <a:rPr lang="it-IT" sz="1500" dirty="0" err="1" smtClean="0"/>
              <a:t>semplified</a:t>
            </a:r>
            <a:r>
              <a:rPr lang="it-IT" sz="1500" dirty="0" smtClean="0"/>
              <a:t> </a:t>
            </a:r>
            <a:r>
              <a:rPr lang="it-IT" sz="1500" dirty="0"/>
              <a:t>and the </a:t>
            </a:r>
            <a:r>
              <a:rPr lang="it-IT" sz="1500" dirty="0" err="1"/>
              <a:t>numbers</a:t>
            </a:r>
            <a:r>
              <a:rPr lang="it-IT" sz="1500" dirty="0"/>
              <a:t> of </a:t>
            </a:r>
            <a:r>
              <a:rPr lang="it-IT" sz="1500" dirty="0" err="1"/>
              <a:t>messages</a:t>
            </a:r>
            <a:r>
              <a:rPr lang="it-IT" sz="1500" dirty="0"/>
              <a:t> </a:t>
            </a:r>
            <a:r>
              <a:rPr lang="it-IT" sz="1500" dirty="0" err="1"/>
              <a:t>that</a:t>
            </a:r>
            <a:r>
              <a:rPr lang="it-IT" sz="1500" dirty="0"/>
              <a:t> must be </a:t>
            </a:r>
            <a:r>
              <a:rPr lang="it-IT" sz="1500" dirty="0" err="1"/>
              <a:t>sent</a:t>
            </a:r>
            <a:r>
              <a:rPr lang="it-IT" sz="1500" dirty="0"/>
              <a:t> can be </a:t>
            </a:r>
            <a:r>
              <a:rPr lang="it-IT" sz="1500" dirty="0" err="1"/>
              <a:t>reduced</a:t>
            </a:r>
            <a:endParaRPr lang="it-IT" sz="1500" dirty="0"/>
          </a:p>
          <a:p>
            <a:pPr marL="0" indent="0">
              <a:buNone/>
            </a:pPr>
            <a:r>
              <a:rPr lang="it-IT" sz="1500" dirty="0"/>
              <a:t>The </a:t>
            </a:r>
            <a:r>
              <a:rPr lang="it-IT" sz="1500" dirty="0" err="1"/>
              <a:t>algorithms</a:t>
            </a:r>
            <a:r>
              <a:rPr lang="it-IT" sz="1500" dirty="0"/>
              <a:t> </a:t>
            </a:r>
            <a:r>
              <a:rPr lang="it-IT" sz="1500" dirty="0" err="1"/>
              <a:t>that</a:t>
            </a:r>
            <a:r>
              <a:rPr lang="it-IT" sz="1500" dirty="0"/>
              <a:t> are </a:t>
            </a:r>
            <a:r>
              <a:rPr lang="it-IT" sz="1500" dirty="0" err="1"/>
              <a:t>obtained</a:t>
            </a:r>
            <a:r>
              <a:rPr lang="it-IT" sz="1500" dirty="0"/>
              <a:t> </a:t>
            </a:r>
            <a:r>
              <a:rPr lang="it-IT" sz="1500" dirty="0" err="1"/>
              <a:t>this</a:t>
            </a:r>
            <a:r>
              <a:rPr lang="it-IT" sz="1500" dirty="0"/>
              <a:t> way are </a:t>
            </a:r>
            <a:r>
              <a:rPr lang="it-IT" sz="1500" dirty="0" err="1"/>
              <a:t>very</a:t>
            </a:r>
            <a:r>
              <a:rPr lang="it-IT" sz="1500" dirty="0"/>
              <a:t> </a:t>
            </a:r>
            <a:r>
              <a:rPr lang="it-IT" sz="1500" dirty="0" err="1"/>
              <a:t>similar</a:t>
            </a:r>
            <a:r>
              <a:rPr lang="it-IT" sz="1500" dirty="0"/>
              <a:t> to “</a:t>
            </a:r>
            <a:r>
              <a:rPr lang="it-IT" sz="1500" dirty="0" err="1"/>
              <a:t>conventional</a:t>
            </a:r>
            <a:r>
              <a:rPr lang="it-IT" sz="1500" dirty="0"/>
              <a:t>” </a:t>
            </a:r>
            <a:r>
              <a:rPr lang="it-IT" sz="1500" dirty="0" err="1" smtClean="0"/>
              <a:t>algorithms</a:t>
            </a:r>
            <a:endParaRPr lang="it-IT" sz="1500" dirty="0"/>
          </a:p>
        </p:txBody>
      </p:sp>
    </p:spTree>
    <p:extLst>
      <p:ext uri="{BB962C8B-B14F-4D97-AF65-F5344CB8AC3E}">
        <p14:creationId xmlns:p14="http://schemas.microsoft.com/office/powerpoint/2010/main" val="127635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2E74B5"/>
                </a:solidFill>
                <a:cs typeface="Times New Roman" panose="02020603050405020304" pitchFamily="18" charset="0"/>
              </a:rPr>
              <a:t>6</a:t>
            </a:r>
            <a:r>
              <a:rPr lang="en-US" dirty="0" smtClean="0">
                <a:cs typeface="Times New Roman" panose="02020603050405020304" pitchFamily="18" charset="0"/>
              </a:rPr>
              <a:t> </a:t>
            </a:r>
            <a:r>
              <a:rPr lang="en-US" dirty="0" smtClean="0">
                <a:solidFill>
                  <a:srgbClr val="2E74B5"/>
                </a:solidFill>
                <a:cs typeface="Times New Roman" panose="02020603050405020304" pitchFamily="18" charset="0"/>
              </a:rPr>
              <a:t>CONCLUSIONS</a:t>
            </a:r>
            <a:endParaRPr lang="it-IT" dirty="0"/>
          </a:p>
        </p:txBody>
      </p:sp>
      <p:sp>
        <p:nvSpPr>
          <p:cNvPr id="3" name="Segnaposto contenuto 2"/>
          <p:cNvSpPr>
            <a:spLocks noGrp="1"/>
          </p:cNvSpPr>
          <p:nvPr>
            <p:ph idx="1"/>
          </p:nvPr>
        </p:nvSpPr>
        <p:spPr/>
        <p:txBody>
          <a:bodyPr>
            <a:normAutofit fontScale="92500" lnSpcReduction="10000"/>
          </a:bodyPr>
          <a:lstStyle/>
          <a:p>
            <a:r>
              <a:rPr lang="it-IT" dirty="0"/>
              <a:t>In </a:t>
            </a:r>
            <a:r>
              <a:rPr lang="it-IT" dirty="0" err="1"/>
              <a:t>this</a:t>
            </a:r>
            <a:r>
              <a:rPr lang="it-IT" dirty="0"/>
              <a:t> </a:t>
            </a:r>
            <a:r>
              <a:rPr lang="it-IT" dirty="0" err="1"/>
              <a:t>paper</a:t>
            </a:r>
            <a:r>
              <a:rPr lang="it-IT" dirty="0"/>
              <a:t> </a:t>
            </a:r>
            <a:r>
              <a:rPr lang="it-IT" dirty="0" err="1" smtClean="0"/>
              <a:t>we</a:t>
            </a:r>
            <a:r>
              <a:rPr lang="it-IT" dirty="0" smtClean="0"/>
              <a:t> </a:t>
            </a:r>
            <a:r>
              <a:rPr lang="it-IT" dirty="0" err="1" smtClean="0"/>
              <a:t>have</a:t>
            </a:r>
            <a:r>
              <a:rPr lang="it-IT" dirty="0" smtClean="0"/>
              <a:t> </a:t>
            </a:r>
            <a:r>
              <a:rPr lang="it-IT" dirty="0" err="1"/>
              <a:t>studied</a:t>
            </a:r>
            <a:r>
              <a:rPr lang="it-IT" dirty="0"/>
              <a:t> a BA </a:t>
            </a:r>
            <a:r>
              <a:rPr lang="it-IT" dirty="0" err="1"/>
              <a:t>algorithms</a:t>
            </a:r>
            <a:r>
              <a:rPr lang="it-IT" dirty="0"/>
              <a:t> and </a:t>
            </a:r>
            <a:r>
              <a:rPr lang="it-IT" dirty="0" err="1"/>
              <a:t>their</a:t>
            </a:r>
            <a:r>
              <a:rPr lang="it-IT" dirty="0"/>
              <a:t> </a:t>
            </a:r>
            <a:r>
              <a:rPr lang="it-IT" dirty="0" err="1"/>
              <a:t>application</a:t>
            </a:r>
            <a:r>
              <a:rPr lang="it-IT" dirty="0"/>
              <a:t> to </a:t>
            </a:r>
            <a:r>
              <a:rPr lang="it-IT" dirty="0" err="1"/>
              <a:t>distributed</a:t>
            </a:r>
            <a:r>
              <a:rPr lang="it-IT" dirty="0"/>
              <a:t> database processing</a:t>
            </a:r>
          </a:p>
          <a:p>
            <a:r>
              <a:rPr lang="it-IT" dirty="0" err="1"/>
              <a:t>We</a:t>
            </a:r>
            <a:r>
              <a:rPr lang="it-IT" dirty="0"/>
              <a:t> </a:t>
            </a:r>
            <a:r>
              <a:rPr lang="it-IT" dirty="0" err="1"/>
              <a:t>presented</a:t>
            </a:r>
            <a:r>
              <a:rPr lang="it-IT" dirty="0"/>
              <a:t> a </a:t>
            </a:r>
            <a:r>
              <a:rPr lang="it-IT" dirty="0" err="1"/>
              <a:t>distributed</a:t>
            </a:r>
            <a:r>
              <a:rPr lang="it-IT" dirty="0"/>
              <a:t> processing </a:t>
            </a:r>
            <a:r>
              <a:rPr lang="it-IT" dirty="0" err="1"/>
              <a:t>system</a:t>
            </a:r>
            <a:r>
              <a:rPr lang="it-IT" dirty="0"/>
              <a:t> and </a:t>
            </a:r>
            <a:r>
              <a:rPr lang="it-IT" dirty="0" err="1"/>
              <a:t>we</a:t>
            </a:r>
            <a:r>
              <a:rPr lang="it-IT" dirty="0"/>
              <a:t> </a:t>
            </a:r>
            <a:r>
              <a:rPr lang="it-IT" dirty="0" err="1"/>
              <a:t>have</a:t>
            </a:r>
            <a:r>
              <a:rPr lang="it-IT" dirty="0"/>
              <a:t> </a:t>
            </a:r>
            <a:r>
              <a:rPr lang="it-IT" dirty="0" err="1"/>
              <a:t>discussed</a:t>
            </a:r>
            <a:r>
              <a:rPr lang="it-IT" dirty="0"/>
              <a:t> the </a:t>
            </a:r>
            <a:r>
              <a:rPr lang="it-IT" dirty="0" err="1"/>
              <a:t>assumptions</a:t>
            </a:r>
            <a:r>
              <a:rPr lang="it-IT" dirty="0"/>
              <a:t> and </a:t>
            </a:r>
            <a:r>
              <a:rPr lang="it-IT" dirty="0" err="1"/>
              <a:t>conditions</a:t>
            </a:r>
            <a:r>
              <a:rPr lang="it-IT" dirty="0"/>
              <a:t> </a:t>
            </a:r>
            <a:r>
              <a:rPr lang="it-IT" dirty="0" err="1"/>
              <a:t>that</a:t>
            </a:r>
            <a:r>
              <a:rPr lang="it-IT" dirty="0"/>
              <a:t> </a:t>
            </a:r>
            <a:r>
              <a:rPr lang="it-IT" dirty="0" err="1"/>
              <a:t>specified</a:t>
            </a:r>
            <a:r>
              <a:rPr lang="it-IT" dirty="0"/>
              <a:t> the </a:t>
            </a:r>
            <a:r>
              <a:rPr lang="it-IT" dirty="0" err="1"/>
              <a:t>correctness</a:t>
            </a:r>
            <a:r>
              <a:rPr lang="it-IT" dirty="0"/>
              <a:t> of the </a:t>
            </a:r>
            <a:r>
              <a:rPr lang="it-IT" dirty="0" err="1"/>
              <a:t>system</a:t>
            </a:r>
            <a:endParaRPr lang="it-IT" dirty="0"/>
          </a:p>
          <a:p>
            <a:r>
              <a:rPr lang="it-IT" dirty="0"/>
              <a:t>BA </a:t>
            </a:r>
            <a:r>
              <a:rPr lang="it-IT" dirty="0" err="1"/>
              <a:t>has</a:t>
            </a:r>
            <a:r>
              <a:rPr lang="it-IT" dirty="0"/>
              <a:t> </a:t>
            </a:r>
            <a:r>
              <a:rPr lang="it-IT" dirty="0" err="1"/>
              <a:t>other</a:t>
            </a:r>
            <a:r>
              <a:rPr lang="it-IT" dirty="0"/>
              <a:t> </a:t>
            </a:r>
            <a:r>
              <a:rPr lang="it-IT" dirty="0" err="1"/>
              <a:t>applications</a:t>
            </a:r>
            <a:r>
              <a:rPr lang="it-IT" dirty="0"/>
              <a:t> </a:t>
            </a:r>
            <a:r>
              <a:rPr lang="it-IT" dirty="0" err="1"/>
              <a:t>outside</a:t>
            </a:r>
            <a:r>
              <a:rPr lang="it-IT" dirty="0"/>
              <a:t> data processing, for </a:t>
            </a:r>
            <a:r>
              <a:rPr lang="it-IT" dirty="0" err="1"/>
              <a:t>example</a:t>
            </a:r>
            <a:r>
              <a:rPr lang="it-IT" dirty="0"/>
              <a:t>, </a:t>
            </a:r>
            <a:r>
              <a:rPr lang="it-IT" dirty="0" err="1"/>
              <a:t>may</a:t>
            </a:r>
            <a:r>
              <a:rPr lang="it-IT" dirty="0"/>
              <a:t> be </a:t>
            </a:r>
            <a:r>
              <a:rPr lang="it-IT" dirty="0" err="1"/>
              <a:t>useful</a:t>
            </a:r>
            <a:r>
              <a:rPr lang="it-IT" dirty="0"/>
              <a:t> in a clock </a:t>
            </a:r>
            <a:r>
              <a:rPr lang="it-IT" dirty="0" err="1"/>
              <a:t>synchronization</a:t>
            </a:r>
            <a:r>
              <a:rPr lang="it-IT" dirty="0"/>
              <a:t> </a:t>
            </a:r>
            <a:r>
              <a:rPr lang="it-IT" dirty="0" err="1"/>
              <a:t>algorithms</a:t>
            </a:r>
            <a:endParaRPr lang="it-IT" dirty="0"/>
          </a:p>
          <a:p>
            <a:r>
              <a:rPr lang="it-IT" dirty="0"/>
              <a:t>In the </a:t>
            </a:r>
            <a:r>
              <a:rPr lang="it-IT" dirty="0" err="1"/>
              <a:t>section</a:t>
            </a:r>
            <a:r>
              <a:rPr lang="it-IT" dirty="0"/>
              <a:t> 4 </a:t>
            </a:r>
            <a:r>
              <a:rPr lang="it-IT" dirty="0" err="1"/>
              <a:t>we</a:t>
            </a:r>
            <a:r>
              <a:rPr lang="it-IT" dirty="0"/>
              <a:t> can </a:t>
            </a:r>
            <a:r>
              <a:rPr lang="it-IT" dirty="0" err="1"/>
              <a:t>discussed</a:t>
            </a:r>
            <a:r>
              <a:rPr lang="it-IT" dirty="0"/>
              <a:t> </a:t>
            </a:r>
            <a:r>
              <a:rPr lang="it-IT" dirty="0" err="1"/>
              <a:t>as</a:t>
            </a:r>
            <a:r>
              <a:rPr lang="it-IT" dirty="0"/>
              <a:t> BA can </a:t>
            </a:r>
            <a:r>
              <a:rPr lang="it-IT" dirty="0" err="1"/>
              <a:t>also</a:t>
            </a:r>
            <a:r>
              <a:rPr lang="it-IT" dirty="0"/>
              <a:t> be </a:t>
            </a:r>
            <a:r>
              <a:rPr lang="it-IT" dirty="0" err="1"/>
              <a:t>used</a:t>
            </a:r>
            <a:r>
              <a:rPr lang="it-IT" dirty="0"/>
              <a:t> to </a:t>
            </a:r>
            <a:r>
              <a:rPr lang="it-IT" dirty="0" err="1"/>
              <a:t>process</a:t>
            </a:r>
            <a:r>
              <a:rPr lang="it-IT" dirty="0"/>
              <a:t> </a:t>
            </a:r>
            <a:r>
              <a:rPr lang="it-IT" dirty="0" err="1"/>
              <a:t>inputs</a:t>
            </a:r>
            <a:r>
              <a:rPr lang="it-IT" dirty="0"/>
              <a:t> from </a:t>
            </a:r>
            <a:r>
              <a:rPr lang="it-IT" dirty="0" err="1"/>
              <a:t>sensors</a:t>
            </a:r>
            <a:r>
              <a:rPr lang="it-IT" dirty="0"/>
              <a:t> or </a:t>
            </a:r>
            <a:r>
              <a:rPr lang="it-IT" dirty="0" err="1"/>
              <a:t>other</a:t>
            </a:r>
            <a:r>
              <a:rPr lang="it-IT" dirty="0"/>
              <a:t> </a:t>
            </a:r>
            <a:r>
              <a:rPr lang="it-IT" dirty="0" err="1"/>
              <a:t>unreliable</a:t>
            </a:r>
            <a:r>
              <a:rPr lang="it-IT" dirty="0"/>
              <a:t> </a:t>
            </a:r>
            <a:r>
              <a:rPr lang="it-IT" dirty="0" err="1"/>
              <a:t>sources</a:t>
            </a:r>
            <a:endParaRPr lang="it-IT" dirty="0"/>
          </a:p>
          <a:p>
            <a:r>
              <a:rPr lang="it-IT" dirty="0" err="1"/>
              <a:t>Finally</a:t>
            </a:r>
            <a:r>
              <a:rPr lang="it-IT" dirty="0"/>
              <a:t>, Domenico </a:t>
            </a:r>
            <a:r>
              <a:rPr lang="it-IT" dirty="0" err="1"/>
              <a:t>did</a:t>
            </a:r>
            <a:r>
              <a:rPr lang="it-IT" dirty="0"/>
              <a:t> a </a:t>
            </a:r>
            <a:r>
              <a:rPr lang="it-IT" dirty="0" err="1"/>
              <a:t>several</a:t>
            </a:r>
            <a:r>
              <a:rPr lang="it-IT" dirty="0"/>
              <a:t> </a:t>
            </a:r>
            <a:r>
              <a:rPr lang="it-IT" dirty="0" err="1"/>
              <a:t>assumption</a:t>
            </a:r>
            <a:r>
              <a:rPr lang="it-IT" dirty="0"/>
              <a:t> </a:t>
            </a:r>
            <a:r>
              <a:rPr lang="it-IT" dirty="0" err="1"/>
              <a:t>but</a:t>
            </a:r>
            <a:r>
              <a:rPr lang="it-IT" dirty="0"/>
              <a:t> </a:t>
            </a:r>
            <a:r>
              <a:rPr lang="it-IT" dirty="0" err="1"/>
              <a:t>we</a:t>
            </a:r>
            <a:r>
              <a:rPr lang="it-IT" dirty="0"/>
              <a:t> do </a:t>
            </a:r>
            <a:r>
              <a:rPr lang="it-IT" dirty="0" err="1"/>
              <a:t>not</a:t>
            </a:r>
            <a:r>
              <a:rPr lang="it-IT" dirty="0"/>
              <a:t> </a:t>
            </a:r>
            <a:r>
              <a:rPr lang="it-IT" dirty="0" err="1"/>
              <a:t>have</a:t>
            </a:r>
            <a:r>
              <a:rPr lang="it-IT" dirty="0"/>
              <a:t> </a:t>
            </a:r>
            <a:r>
              <a:rPr lang="it-IT" dirty="0" err="1"/>
              <a:t>formal</a:t>
            </a:r>
            <a:r>
              <a:rPr lang="it-IT" dirty="0"/>
              <a:t> ways; </a:t>
            </a:r>
            <a:r>
              <a:rPr lang="it-IT" dirty="0" err="1"/>
              <a:t>even</a:t>
            </a:r>
            <a:r>
              <a:rPr lang="it-IT" dirty="0"/>
              <a:t> so </a:t>
            </a:r>
            <a:r>
              <a:rPr lang="it-IT" dirty="0" err="1"/>
              <a:t>these</a:t>
            </a:r>
            <a:r>
              <a:rPr lang="it-IT" dirty="0"/>
              <a:t> are </a:t>
            </a:r>
            <a:r>
              <a:rPr lang="it-IT" dirty="0" err="1"/>
              <a:t>only</a:t>
            </a:r>
            <a:r>
              <a:rPr lang="it-IT" dirty="0"/>
              <a:t> </a:t>
            </a:r>
            <a:r>
              <a:rPr lang="it-IT" dirty="0" err="1"/>
              <a:t>simplifying</a:t>
            </a:r>
            <a:r>
              <a:rPr lang="it-IT" dirty="0"/>
              <a:t> </a:t>
            </a:r>
            <a:r>
              <a:rPr lang="it-IT" dirty="0" err="1"/>
              <a:t>assumptions</a:t>
            </a:r>
            <a:r>
              <a:rPr lang="it-IT" dirty="0"/>
              <a:t> and do </a:t>
            </a:r>
            <a:r>
              <a:rPr lang="it-IT" dirty="0" err="1"/>
              <a:t>not</a:t>
            </a:r>
            <a:r>
              <a:rPr lang="it-IT" dirty="0"/>
              <a:t> </a:t>
            </a:r>
            <a:r>
              <a:rPr lang="it-IT" dirty="0" err="1"/>
              <a:t>change</a:t>
            </a:r>
            <a:r>
              <a:rPr lang="it-IT" dirty="0"/>
              <a:t> the </a:t>
            </a:r>
            <a:r>
              <a:rPr lang="it-IT" dirty="0" err="1"/>
              <a:t>substance</a:t>
            </a:r>
            <a:r>
              <a:rPr lang="it-IT" dirty="0"/>
              <a:t> of </a:t>
            </a:r>
            <a:r>
              <a:rPr lang="it-IT" dirty="0" err="1"/>
              <a:t>our</a:t>
            </a:r>
            <a:r>
              <a:rPr lang="it-IT" dirty="0"/>
              <a:t> </a:t>
            </a:r>
            <a:r>
              <a:rPr lang="it-IT" dirty="0" err="1" smtClean="0"/>
              <a:t>conclusions</a:t>
            </a:r>
            <a:endParaRPr lang="it-IT" dirty="0"/>
          </a:p>
        </p:txBody>
      </p:sp>
    </p:spTree>
    <p:extLst>
      <p:ext uri="{BB962C8B-B14F-4D97-AF65-F5344CB8AC3E}">
        <p14:creationId xmlns:p14="http://schemas.microsoft.com/office/powerpoint/2010/main" val="31216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2E74B5"/>
                </a:solidFill>
                <a:cs typeface="Times New Roman" panose="02020603050405020304" pitchFamily="18" charset="0"/>
              </a:rPr>
              <a:t>1 Introduction</a:t>
            </a:r>
            <a:endParaRPr lang="it-IT" dirty="0"/>
          </a:p>
        </p:txBody>
      </p:sp>
      <p:sp>
        <p:nvSpPr>
          <p:cNvPr id="3" name="Segnaposto contenuto 2"/>
          <p:cNvSpPr>
            <a:spLocks noGrp="1"/>
          </p:cNvSpPr>
          <p:nvPr>
            <p:ph idx="1"/>
          </p:nvPr>
        </p:nvSpPr>
        <p:spPr/>
        <p:txBody>
          <a:bodyPr>
            <a:normAutofit fontScale="92500"/>
          </a:bodyPr>
          <a:lstStyle/>
          <a:p>
            <a:pPr marL="0" indent="0">
              <a:buNone/>
            </a:pPr>
            <a:r>
              <a:rPr lang="it-IT" dirty="0" smtClean="0"/>
              <a:t>This paper analyze </a:t>
            </a:r>
            <a:r>
              <a:rPr lang="it-IT" dirty="0"/>
              <a:t>like a </a:t>
            </a:r>
            <a:r>
              <a:rPr lang="it-IT" b="1" dirty="0"/>
              <a:t>Byzantine agreement protocol </a:t>
            </a:r>
            <a:r>
              <a:rPr lang="it-IT" dirty="0"/>
              <a:t>can </a:t>
            </a:r>
            <a:r>
              <a:rPr lang="it-IT" dirty="0" smtClean="0"/>
              <a:t>be </a:t>
            </a:r>
            <a:r>
              <a:rPr lang="it-IT" dirty="0"/>
              <a:t>used in </a:t>
            </a:r>
            <a:r>
              <a:rPr lang="it-IT" dirty="0" smtClean="0"/>
              <a:t>general-purpose database </a:t>
            </a:r>
            <a:r>
              <a:rPr lang="it-IT" dirty="0"/>
              <a:t>management </a:t>
            </a:r>
            <a:r>
              <a:rPr lang="it-IT" dirty="0" smtClean="0"/>
              <a:t>systems.</a:t>
            </a:r>
          </a:p>
          <a:p>
            <a:pPr marL="0" indent="0">
              <a:buNone/>
            </a:pPr>
            <a:endParaRPr lang="it-IT" dirty="0" smtClean="0"/>
          </a:p>
          <a:p>
            <a:pPr marL="0" indent="0">
              <a:buNone/>
            </a:pPr>
            <a:r>
              <a:rPr lang="it-IT" dirty="0"/>
              <a:t>We show a </a:t>
            </a:r>
            <a:r>
              <a:rPr lang="it-IT" dirty="0" smtClean="0"/>
              <a:t>overview:</a:t>
            </a:r>
          </a:p>
          <a:p>
            <a:r>
              <a:rPr lang="it-IT" dirty="0" smtClean="0"/>
              <a:t>of </a:t>
            </a:r>
            <a:r>
              <a:rPr lang="it-IT" dirty="0"/>
              <a:t>correctness criteria for database processing </a:t>
            </a:r>
            <a:r>
              <a:rPr lang="it-IT" dirty="0" smtClean="0"/>
              <a:t>in this </a:t>
            </a:r>
            <a:r>
              <a:rPr lang="it-IT" dirty="0"/>
              <a:t>failure environment and discuss strategies for satisfying them. </a:t>
            </a:r>
            <a:endParaRPr lang="it-IT" dirty="0" smtClean="0"/>
          </a:p>
          <a:p>
            <a:r>
              <a:rPr lang="it-IT" dirty="0" smtClean="0"/>
              <a:t>failure </a:t>
            </a:r>
            <a:r>
              <a:rPr lang="it-IT" dirty="0"/>
              <a:t>models for input/output nodes and study ways to distribute input transactions to </a:t>
            </a:r>
            <a:r>
              <a:rPr lang="it-IT" dirty="0" smtClean="0"/>
              <a:t>processing nodes </a:t>
            </a:r>
            <a:r>
              <a:rPr lang="it-IT" dirty="0"/>
              <a:t>under these models. </a:t>
            </a:r>
            <a:endParaRPr lang="it-IT" dirty="0" smtClean="0"/>
          </a:p>
          <a:p>
            <a:r>
              <a:rPr lang="it-IT" dirty="0" smtClean="0"/>
              <a:t>applications </a:t>
            </a:r>
            <a:r>
              <a:rPr lang="it-IT" dirty="0"/>
              <a:t>of Byzantine agreement protocols </a:t>
            </a:r>
            <a:r>
              <a:rPr lang="it-IT" dirty="0" smtClean="0"/>
              <a:t>in the </a:t>
            </a:r>
            <a:r>
              <a:rPr lang="it-IT" dirty="0"/>
              <a:t>more common failure environment where processors are assumed to halt after a failure.</a:t>
            </a:r>
            <a:endParaRPr lang="it-IT" dirty="0" smtClean="0"/>
          </a:p>
          <a:p>
            <a:pPr marL="0" indent="0">
              <a:buNone/>
            </a:pPr>
            <a:endParaRPr lang="it-IT" dirty="0" smtClean="0"/>
          </a:p>
        </p:txBody>
      </p:sp>
    </p:spTree>
    <p:extLst>
      <p:ext uri="{BB962C8B-B14F-4D97-AF65-F5344CB8AC3E}">
        <p14:creationId xmlns:p14="http://schemas.microsoft.com/office/powerpoint/2010/main" val="6192595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solidFill>
                  <a:srgbClr val="2E74B5"/>
                </a:solidFill>
                <a:cs typeface="Times New Roman" panose="02020603050405020304" pitchFamily="18" charset="0"/>
              </a:rPr>
              <a:t>References</a:t>
            </a:r>
            <a:endParaRPr lang="it-IT" dirty="0"/>
          </a:p>
        </p:txBody>
      </p:sp>
      <p:sp>
        <p:nvSpPr>
          <p:cNvPr id="3" name="Segnaposto contenuto 2"/>
          <p:cNvSpPr>
            <a:spLocks noGrp="1"/>
          </p:cNvSpPr>
          <p:nvPr>
            <p:ph idx="1"/>
          </p:nvPr>
        </p:nvSpPr>
        <p:spPr/>
        <p:txBody>
          <a:bodyPr/>
          <a:lstStyle/>
          <a:p>
            <a:r>
              <a:rPr lang="it-IT" smtClean="0">
                <a:hlinkClick r:id="rId2"/>
              </a:rPr>
              <a:t>http</a:t>
            </a:r>
            <a:r>
              <a:rPr lang="it-IT" dirty="0">
                <a:hlinkClick r:id="rId2"/>
              </a:rPr>
              <a:t>://www.ece.uprm.edu/~</a:t>
            </a:r>
            <a:r>
              <a:rPr lang="it-IT" dirty="0" smtClean="0">
                <a:hlinkClick r:id="rId2"/>
              </a:rPr>
              <a:t>bvelez/projects/WSSRL/p27-molina2.pdf</a:t>
            </a:r>
            <a:endParaRPr lang="it-IT" dirty="0" smtClean="0"/>
          </a:p>
          <a:p>
            <a:endParaRPr lang="it-IT" dirty="0"/>
          </a:p>
        </p:txBody>
      </p:sp>
    </p:spTree>
    <p:extLst>
      <p:ext uri="{BB962C8B-B14F-4D97-AF65-F5344CB8AC3E}">
        <p14:creationId xmlns:p14="http://schemas.microsoft.com/office/powerpoint/2010/main" val="244704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49674" y="3425422"/>
            <a:ext cx="3697827" cy="287471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a:solidFill>
                  <a:srgbClr val="2E74B5"/>
                </a:solidFill>
                <a:cs typeface="Times New Roman" panose="02020603050405020304" pitchFamily="18" charset="0"/>
              </a:rPr>
              <a:t>1 Introduction</a:t>
            </a:r>
            <a:endParaRPr lang="it-IT" dirty="0"/>
          </a:p>
        </p:txBody>
      </p:sp>
      <p:sp>
        <p:nvSpPr>
          <p:cNvPr id="3" name="Segnaposto contenuto 2"/>
          <p:cNvSpPr>
            <a:spLocks noGrp="1"/>
          </p:cNvSpPr>
          <p:nvPr>
            <p:ph idx="1"/>
          </p:nvPr>
        </p:nvSpPr>
        <p:spPr/>
        <p:txBody>
          <a:bodyPr/>
          <a:lstStyle/>
          <a:p>
            <a:pPr marL="0" indent="0">
              <a:buNone/>
            </a:pPr>
            <a:r>
              <a:rPr lang="it-IT" b="1" dirty="0"/>
              <a:t>Byzantine agreement </a:t>
            </a:r>
            <a:r>
              <a:rPr lang="it-IT" dirty="0"/>
              <a:t>(BA) is the problem of making a set of processors, some </a:t>
            </a:r>
            <a:r>
              <a:rPr lang="it-IT" dirty="0" smtClean="0"/>
              <a:t>of which </a:t>
            </a:r>
            <a:r>
              <a:rPr lang="it-IT" dirty="0"/>
              <a:t>may fail in arbitrary ways, agree on a common </a:t>
            </a:r>
            <a:r>
              <a:rPr lang="it-IT" dirty="0" smtClean="0"/>
              <a:t>«value».</a:t>
            </a:r>
          </a:p>
          <a:p>
            <a:pPr marL="0" indent="0">
              <a:buNone/>
            </a:pPr>
            <a:endParaRPr lang="it-IT" dirty="0"/>
          </a:p>
        </p:txBody>
      </p:sp>
      <p:sp>
        <p:nvSpPr>
          <p:cNvPr id="5" name="TextBox 4"/>
          <p:cNvSpPr txBox="1"/>
          <p:nvPr/>
        </p:nvSpPr>
        <p:spPr>
          <a:xfrm>
            <a:off x="1062926" y="3542652"/>
            <a:ext cx="1510350" cy="461665"/>
          </a:xfrm>
          <a:prstGeom prst="rect">
            <a:avLst/>
          </a:prstGeom>
          <a:noFill/>
        </p:spPr>
        <p:txBody>
          <a:bodyPr wrap="none" rtlCol="0">
            <a:spAutoFit/>
          </a:bodyPr>
          <a:lstStyle/>
          <a:p>
            <a:r>
              <a:rPr lang="it-IT" sz="2400" dirty="0" smtClean="0">
                <a:solidFill>
                  <a:schemeClr val="bg2">
                    <a:lumMod val="50000"/>
                  </a:schemeClr>
                </a:solidFill>
              </a:rPr>
              <a:t>Consensus</a:t>
            </a:r>
            <a:endParaRPr lang="it-IT" sz="2400" dirty="0">
              <a:solidFill>
                <a:schemeClr val="bg2">
                  <a:lumMod val="50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7055" y="4021095"/>
            <a:ext cx="3426859" cy="1608932"/>
          </a:xfrm>
          <a:prstGeom prst="rect">
            <a:avLst/>
          </a:prstGeom>
        </p:spPr>
      </p:pic>
      <p:sp>
        <p:nvSpPr>
          <p:cNvPr id="8" name="TextBox 7"/>
          <p:cNvSpPr txBox="1"/>
          <p:nvPr/>
        </p:nvSpPr>
        <p:spPr>
          <a:xfrm>
            <a:off x="1037759" y="5579693"/>
            <a:ext cx="3492296" cy="584775"/>
          </a:xfrm>
          <a:prstGeom prst="rect">
            <a:avLst/>
          </a:prstGeom>
          <a:noFill/>
        </p:spPr>
        <p:txBody>
          <a:bodyPr wrap="square" rtlCol="0">
            <a:spAutoFit/>
          </a:bodyPr>
          <a:lstStyle/>
          <a:p>
            <a:r>
              <a:rPr lang="it-IT" sz="1600" dirty="0"/>
              <a:t>All the processors decide the minimum exactly over the same set of values</a:t>
            </a:r>
          </a:p>
        </p:txBody>
      </p:sp>
      <p:sp>
        <p:nvSpPr>
          <p:cNvPr id="9" name="Rectangle 8"/>
          <p:cNvSpPr/>
          <p:nvPr/>
        </p:nvSpPr>
        <p:spPr>
          <a:xfrm>
            <a:off x="4902286" y="3425422"/>
            <a:ext cx="6716465" cy="287471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10" name="TextBox 9"/>
          <p:cNvSpPr txBox="1"/>
          <p:nvPr/>
        </p:nvSpPr>
        <p:spPr>
          <a:xfrm>
            <a:off x="5015538" y="3542652"/>
            <a:ext cx="4128462" cy="461665"/>
          </a:xfrm>
          <a:prstGeom prst="rect">
            <a:avLst/>
          </a:prstGeom>
          <a:noFill/>
        </p:spPr>
        <p:txBody>
          <a:bodyPr wrap="square" rtlCol="0">
            <a:spAutoFit/>
          </a:bodyPr>
          <a:lstStyle/>
          <a:p>
            <a:r>
              <a:rPr lang="it-IT" sz="2400" dirty="0">
                <a:solidFill>
                  <a:schemeClr val="bg2">
                    <a:lumMod val="50000"/>
                  </a:schemeClr>
                </a:solidFill>
              </a:rPr>
              <a:t>Consensus </a:t>
            </a:r>
            <a:r>
              <a:rPr lang="it-IT" sz="2400" dirty="0" smtClean="0">
                <a:solidFill>
                  <a:schemeClr val="bg2">
                    <a:lumMod val="50000"/>
                  </a:schemeClr>
                </a:solidFill>
              </a:rPr>
              <a:t>with Crash Failures</a:t>
            </a:r>
            <a:endParaRPr lang="it-IT" sz="2400" dirty="0">
              <a:solidFill>
                <a:schemeClr val="bg2">
                  <a:lumMod val="50000"/>
                </a:schemeClr>
              </a:solidFill>
            </a:endParaRPr>
          </a:p>
        </p:txBody>
      </p:sp>
      <p:sp>
        <p:nvSpPr>
          <p:cNvPr id="12" name="TextBox 11"/>
          <p:cNvSpPr txBox="1"/>
          <p:nvPr/>
        </p:nvSpPr>
        <p:spPr>
          <a:xfrm>
            <a:off x="4990371" y="5822974"/>
            <a:ext cx="6271849" cy="338554"/>
          </a:xfrm>
          <a:prstGeom prst="rect">
            <a:avLst/>
          </a:prstGeom>
          <a:noFill/>
        </p:spPr>
        <p:txBody>
          <a:bodyPr wrap="square" rtlCol="0">
            <a:spAutoFit/>
          </a:bodyPr>
          <a:lstStyle/>
          <a:p>
            <a:r>
              <a:rPr lang="it-IT" sz="1600" dirty="0"/>
              <a:t>The simple algorithm doesn't work</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7149" y="4098738"/>
            <a:ext cx="6559550" cy="1676400"/>
          </a:xfrm>
          <a:prstGeom prst="rect">
            <a:avLst/>
          </a:prstGeom>
        </p:spPr>
      </p:pic>
    </p:spTree>
    <p:extLst>
      <p:ext uri="{BB962C8B-B14F-4D97-AF65-F5344CB8AC3E}">
        <p14:creationId xmlns:p14="http://schemas.microsoft.com/office/powerpoint/2010/main" val="1478166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rved Up Arrow 7"/>
          <p:cNvSpPr/>
          <p:nvPr/>
        </p:nvSpPr>
        <p:spPr>
          <a:xfrm>
            <a:off x="9194337" y="5150840"/>
            <a:ext cx="2692866" cy="1291905"/>
          </a:xfrm>
          <a:prstGeom prst="curved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solidFill>
                <a:schemeClr val="tx1"/>
              </a:solidFill>
            </a:endParaRPr>
          </a:p>
        </p:txBody>
      </p:sp>
      <p:sp>
        <p:nvSpPr>
          <p:cNvPr id="2" name="Titolo 1"/>
          <p:cNvSpPr>
            <a:spLocks noGrp="1"/>
          </p:cNvSpPr>
          <p:nvPr>
            <p:ph type="title"/>
          </p:nvPr>
        </p:nvSpPr>
        <p:spPr/>
        <p:txBody>
          <a:bodyPr/>
          <a:lstStyle/>
          <a:p>
            <a:r>
              <a:rPr lang="it-IT" dirty="0">
                <a:solidFill>
                  <a:srgbClr val="2E74B5"/>
                </a:solidFill>
                <a:cs typeface="Times New Roman" panose="02020603050405020304" pitchFamily="18" charset="0"/>
              </a:rPr>
              <a:t>1 Introduction</a:t>
            </a:r>
            <a:endParaRPr lang="it-IT" dirty="0"/>
          </a:p>
        </p:txBody>
      </p:sp>
      <p:sp>
        <p:nvSpPr>
          <p:cNvPr id="3" name="Segnaposto contenuto 2"/>
          <p:cNvSpPr>
            <a:spLocks noGrp="1"/>
          </p:cNvSpPr>
          <p:nvPr>
            <p:ph idx="1"/>
          </p:nvPr>
        </p:nvSpPr>
        <p:spPr>
          <a:xfrm>
            <a:off x="863366" y="1817236"/>
            <a:ext cx="6040773" cy="4351338"/>
          </a:xfrm>
        </p:spPr>
        <p:txBody>
          <a:bodyPr>
            <a:normAutofit lnSpcReduction="10000"/>
          </a:bodyPr>
          <a:lstStyle/>
          <a:p>
            <a:pPr marL="0" indent="0">
              <a:buNone/>
            </a:pPr>
            <a:r>
              <a:rPr lang="it-IT" dirty="0"/>
              <a:t>A reliable system must be able to perform useful and correct </a:t>
            </a:r>
            <a:r>
              <a:rPr lang="it-IT" dirty="0" smtClean="0"/>
              <a:t>computations in </a:t>
            </a:r>
            <a:r>
              <a:rPr lang="it-IT" dirty="0"/>
              <a:t>the face of failing components. The agreement problem turns out to </a:t>
            </a:r>
            <a:r>
              <a:rPr lang="it-IT" dirty="0" smtClean="0"/>
              <a:t>be fundamental </a:t>
            </a:r>
            <a:r>
              <a:rPr lang="it-IT" dirty="0"/>
              <a:t>in reliable computing, and illustrates the </a:t>
            </a:r>
            <a:r>
              <a:rPr lang="it-IT" dirty="0" smtClean="0"/>
              <a:t>subtleties (sottigliezze) </a:t>
            </a:r>
            <a:r>
              <a:rPr lang="it-IT" dirty="0"/>
              <a:t>that appear </a:t>
            </a:r>
            <a:r>
              <a:rPr lang="it-IT" dirty="0" smtClean="0"/>
              <a:t>in coping </a:t>
            </a:r>
            <a:r>
              <a:rPr lang="it-IT" dirty="0"/>
              <a:t>with faulty processors. </a:t>
            </a:r>
            <a:endParaRPr lang="it-IT" dirty="0" smtClean="0"/>
          </a:p>
          <a:p>
            <a:pPr marL="0" indent="0">
              <a:buNone/>
            </a:pPr>
            <a:r>
              <a:rPr lang="it-IT" b="1" dirty="0" smtClean="0"/>
              <a:t>The </a:t>
            </a:r>
            <a:r>
              <a:rPr lang="it-IT" b="1" dirty="0"/>
              <a:t>goal of the </a:t>
            </a:r>
            <a:r>
              <a:rPr lang="it-IT" b="1" dirty="0" smtClean="0"/>
              <a:t>paper</a:t>
            </a:r>
            <a:r>
              <a:rPr lang="it-IT" dirty="0" smtClean="0"/>
              <a:t>, </a:t>
            </a:r>
            <a:r>
              <a:rPr lang="it-IT" dirty="0"/>
              <a:t>that we </a:t>
            </a:r>
            <a:r>
              <a:rPr lang="it-IT" dirty="0" smtClean="0"/>
              <a:t>analyze, </a:t>
            </a:r>
            <a:r>
              <a:rPr lang="it-IT" dirty="0"/>
              <a:t>is to study when and how Byzantine agreement protocols can be of use in general-purpose database processing.</a:t>
            </a:r>
          </a:p>
        </p:txBody>
      </p:sp>
      <p:sp>
        <p:nvSpPr>
          <p:cNvPr id="5" name="Can 4"/>
          <p:cNvSpPr/>
          <p:nvPr/>
        </p:nvSpPr>
        <p:spPr>
          <a:xfrm>
            <a:off x="7743040" y="2088859"/>
            <a:ext cx="3212983" cy="3389152"/>
          </a:xfrm>
          <a:prstGeom prst="ca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5000" dirty="0" smtClean="0">
                <a:solidFill>
                  <a:schemeClr val="bg1">
                    <a:lumMod val="65000"/>
                  </a:schemeClr>
                </a:solidFill>
              </a:rPr>
              <a:t>101</a:t>
            </a:r>
            <a:r>
              <a:rPr lang="it-IT" sz="5000" u="sng" dirty="0" smtClean="0">
                <a:solidFill>
                  <a:schemeClr val="bg1">
                    <a:lumMod val="65000"/>
                  </a:schemeClr>
                </a:solidFill>
              </a:rPr>
              <a:t>0</a:t>
            </a:r>
            <a:r>
              <a:rPr lang="it-IT" sz="5000" dirty="0" smtClean="0">
                <a:solidFill>
                  <a:schemeClr val="bg1">
                    <a:lumMod val="65000"/>
                  </a:schemeClr>
                </a:solidFill>
              </a:rPr>
              <a:t>00101</a:t>
            </a:r>
            <a:endParaRPr lang="it-IT" sz="5000" dirty="0">
              <a:solidFill>
                <a:schemeClr val="bg1">
                  <a:lumMod val="65000"/>
                </a:schemeClr>
              </a:solidFill>
            </a:endParaRPr>
          </a:p>
        </p:txBody>
      </p:sp>
      <p:sp>
        <p:nvSpPr>
          <p:cNvPr id="6" name="Curved Up Arrow 5"/>
          <p:cNvSpPr/>
          <p:nvPr/>
        </p:nvSpPr>
        <p:spPr>
          <a:xfrm flipV="1">
            <a:off x="6626260" y="855677"/>
            <a:ext cx="2568077" cy="1442906"/>
          </a:xfrm>
          <a:prstGeom prst="curved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dirty="0">
              <a:solidFill>
                <a:schemeClr val="tx1"/>
              </a:solidFill>
            </a:endParaRPr>
          </a:p>
        </p:txBody>
      </p:sp>
      <p:sp>
        <p:nvSpPr>
          <p:cNvPr id="9" name="Curved Up Arrow 8"/>
          <p:cNvSpPr/>
          <p:nvPr/>
        </p:nvSpPr>
        <p:spPr>
          <a:xfrm flipH="1" flipV="1">
            <a:off x="9346737" y="873853"/>
            <a:ext cx="2540466" cy="1442906"/>
          </a:xfrm>
          <a:prstGeom prst="curved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solidFill>
                <a:schemeClr val="tx1"/>
              </a:solidFill>
            </a:endParaRPr>
          </a:p>
        </p:txBody>
      </p:sp>
      <p:sp>
        <p:nvSpPr>
          <p:cNvPr id="10" name="TextBox 9"/>
          <p:cNvSpPr txBox="1"/>
          <p:nvPr/>
        </p:nvSpPr>
        <p:spPr>
          <a:xfrm>
            <a:off x="7208010" y="1383532"/>
            <a:ext cx="1237839" cy="369332"/>
          </a:xfrm>
          <a:prstGeom prst="rect">
            <a:avLst/>
          </a:prstGeom>
          <a:noFill/>
        </p:spPr>
        <p:txBody>
          <a:bodyPr wrap="none" rtlCol="0">
            <a:spAutoFit/>
          </a:bodyPr>
          <a:lstStyle/>
          <a:p>
            <a:r>
              <a:rPr lang="it-IT" dirty="0">
                <a:solidFill>
                  <a:schemeClr val="bg1">
                    <a:lumMod val="65000"/>
                  </a:schemeClr>
                </a:solidFill>
              </a:rPr>
              <a:t>101000101</a:t>
            </a:r>
            <a:endParaRPr lang="it-IT" dirty="0"/>
          </a:p>
        </p:txBody>
      </p:sp>
      <p:sp>
        <p:nvSpPr>
          <p:cNvPr id="12" name="TextBox 11"/>
          <p:cNvSpPr txBox="1"/>
          <p:nvPr/>
        </p:nvSpPr>
        <p:spPr>
          <a:xfrm>
            <a:off x="10123885" y="1410640"/>
            <a:ext cx="1237839" cy="369332"/>
          </a:xfrm>
          <a:prstGeom prst="rect">
            <a:avLst/>
          </a:prstGeom>
          <a:noFill/>
        </p:spPr>
        <p:txBody>
          <a:bodyPr wrap="none" rtlCol="0">
            <a:spAutoFit/>
          </a:bodyPr>
          <a:lstStyle/>
          <a:p>
            <a:r>
              <a:rPr lang="it-IT" dirty="0" smtClean="0">
                <a:solidFill>
                  <a:schemeClr val="bg1">
                    <a:lumMod val="65000"/>
                  </a:schemeClr>
                </a:solidFill>
              </a:rPr>
              <a:t>101</a:t>
            </a:r>
            <a:r>
              <a:rPr lang="it-IT" dirty="0" smtClean="0">
                <a:solidFill>
                  <a:srgbClr val="FF0000"/>
                </a:solidFill>
              </a:rPr>
              <a:t>1</a:t>
            </a:r>
            <a:r>
              <a:rPr lang="it-IT" dirty="0" smtClean="0">
                <a:solidFill>
                  <a:schemeClr val="bg1">
                    <a:lumMod val="65000"/>
                  </a:schemeClr>
                </a:solidFill>
              </a:rPr>
              <a:t>00101</a:t>
            </a:r>
            <a:endParaRPr lang="it-IT" dirty="0"/>
          </a:p>
        </p:txBody>
      </p:sp>
      <p:sp>
        <p:nvSpPr>
          <p:cNvPr id="4" name="TextBox 3"/>
          <p:cNvSpPr txBox="1"/>
          <p:nvPr/>
        </p:nvSpPr>
        <p:spPr>
          <a:xfrm>
            <a:off x="7826929" y="4328719"/>
            <a:ext cx="3129093" cy="861774"/>
          </a:xfrm>
          <a:prstGeom prst="rect">
            <a:avLst/>
          </a:prstGeom>
          <a:noFill/>
        </p:spPr>
        <p:txBody>
          <a:bodyPr wrap="square" rtlCol="0">
            <a:spAutoFit/>
          </a:bodyPr>
          <a:lstStyle/>
          <a:p>
            <a:r>
              <a:rPr lang="it-IT" sz="5000" dirty="0" smtClean="0">
                <a:solidFill>
                  <a:schemeClr val="bg1">
                    <a:lumMod val="65000"/>
                  </a:schemeClr>
                </a:solidFill>
              </a:rPr>
              <a:t>101</a:t>
            </a:r>
            <a:r>
              <a:rPr lang="it-IT" sz="5000" u="sng" dirty="0" smtClean="0">
                <a:solidFill>
                  <a:schemeClr val="bg1">
                    <a:lumMod val="65000"/>
                  </a:schemeClr>
                </a:solidFill>
              </a:rPr>
              <a:t>1</a:t>
            </a:r>
            <a:r>
              <a:rPr lang="it-IT" sz="5000" dirty="0" smtClean="0">
                <a:solidFill>
                  <a:schemeClr val="bg1">
                    <a:lumMod val="65000"/>
                  </a:schemeClr>
                </a:solidFill>
              </a:rPr>
              <a:t>00101</a:t>
            </a:r>
            <a:endParaRPr lang="it-IT" sz="5000" dirty="0"/>
          </a:p>
        </p:txBody>
      </p:sp>
      <p:sp>
        <p:nvSpPr>
          <p:cNvPr id="7" name="TextBox 6"/>
          <p:cNvSpPr txBox="1"/>
          <p:nvPr/>
        </p:nvSpPr>
        <p:spPr>
          <a:xfrm>
            <a:off x="7224788" y="280047"/>
            <a:ext cx="1154483" cy="707886"/>
          </a:xfrm>
          <a:prstGeom prst="rect">
            <a:avLst/>
          </a:prstGeom>
          <a:noFill/>
        </p:spPr>
        <p:txBody>
          <a:bodyPr wrap="none" rtlCol="0">
            <a:spAutoFit/>
          </a:bodyPr>
          <a:lstStyle/>
          <a:p>
            <a:r>
              <a:rPr lang="it-IT" sz="4000" dirty="0" smtClean="0">
                <a:solidFill>
                  <a:schemeClr val="accent1">
                    <a:lumMod val="75000"/>
                  </a:schemeClr>
                </a:solidFill>
              </a:rPr>
              <a:t>sane</a:t>
            </a:r>
            <a:endParaRPr lang="it-IT" sz="4000" dirty="0">
              <a:solidFill>
                <a:schemeClr val="accent1">
                  <a:lumMod val="75000"/>
                </a:schemeClr>
              </a:solidFill>
            </a:endParaRPr>
          </a:p>
        </p:txBody>
      </p:sp>
      <p:sp>
        <p:nvSpPr>
          <p:cNvPr id="13" name="TextBox 12"/>
          <p:cNvSpPr txBox="1"/>
          <p:nvPr/>
        </p:nvSpPr>
        <p:spPr>
          <a:xfrm>
            <a:off x="10064895" y="301433"/>
            <a:ext cx="1540806" cy="707886"/>
          </a:xfrm>
          <a:prstGeom prst="rect">
            <a:avLst/>
          </a:prstGeom>
          <a:noFill/>
        </p:spPr>
        <p:txBody>
          <a:bodyPr wrap="none" rtlCol="0">
            <a:spAutoFit/>
          </a:bodyPr>
          <a:lstStyle/>
          <a:p>
            <a:r>
              <a:rPr lang="it-IT" sz="4000" dirty="0" smtClean="0">
                <a:solidFill>
                  <a:schemeClr val="accent1">
                    <a:lumMod val="75000"/>
                  </a:schemeClr>
                </a:solidFill>
              </a:rPr>
              <a:t>insane</a:t>
            </a:r>
            <a:endParaRPr lang="it-IT" sz="4000" dirty="0">
              <a:solidFill>
                <a:schemeClr val="accent1">
                  <a:lumMod val="75000"/>
                </a:schemeClr>
              </a:solidFill>
            </a:endParaRPr>
          </a:p>
        </p:txBody>
      </p:sp>
    </p:spTree>
    <p:extLst>
      <p:ext uri="{BB962C8B-B14F-4D97-AF65-F5344CB8AC3E}">
        <p14:creationId xmlns:p14="http://schemas.microsoft.com/office/powerpoint/2010/main" val="4277750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2E74B5"/>
                </a:solidFill>
                <a:cs typeface="Times New Roman" panose="02020603050405020304" pitchFamily="18" charset="0"/>
              </a:rPr>
              <a:t>1 Introduction</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There </a:t>
            </a:r>
            <a:r>
              <a:rPr lang="it-IT" dirty="0"/>
              <a:t>has been considerable </a:t>
            </a:r>
            <a:r>
              <a:rPr lang="it-IT" b="1" dirty="0"/>
              <a:t>controversy</a:t>
            </a:r>
            <a:r>
              <a:rPr lang="it-IT" dirty="0"/>
              <a:t> in the </a:t>
            </a:r>
            <a:r>
              <a:rPr lang="it-IT" dirty="0" smtClean="0"/>
              <a:t>database community </a:t>
            </a:r>
            <a:r>
              <a:rPr lang="it-IT" dirty="0"/>
              <a:t>with regards to the applicability of Byzantine </a:t>
            </a:r>
            <a:r>
              <a:rPr lang="it-IT" dirty="0" smtClean="0"/>
              <a:t>agreement, mainly </a:t>
            </a:r>
            <a:r>
              <a:rPr lang="it-IT" dirty="0"/>
              <a:t>because of the </a:t>
            </a:r>
            <a:r>
              <a:rPr lang="it-IT" b="1" dirty="0"/>
              <a:t>high message </a:t>
            </a:r>
            <a:r>
              <a:rPr lang="it-IT" dirty="0"/>
              <a:t>overhead of its solutions</a:t>
            </a:r>
            <a:r>
              <a:rPr lang="it-IT" dirty="0" smtClean="0"/>
              <a:t>.</a:t>
            </a:r>
          </a:p>
          <a:p>
            <a:pPr marL="514350" indent="-514350">
              <a:buFont typeface="+mj-lt"/>
              <a:buAutoNum type="arabicPeriod"/>
            </a:pPr>
            <a:r>
              <a:rPr lang="it-IT" dirty="0" smtClean="0"/>
              <a:t>The </a:t>
            </a:r>
            <a:r>
              <a:rPr lang="it-IT" dirty="0"/>
              <a:t>first step in any reliable system design is to define the expected operation of each component during both normal and failure </a:t>
            </a:r>
            <a:r>
              <a:rPr lang="it-IT" dirty="0" smtClean="0"/>
              <a:t>periods.</a:t>
            </a:r>
          </a:p>
          <a:p>
            <a:pPr marL="514350" indent="-514350">
              <a:buFont typeface="+mj-lt"/>
              <a:buAutoNum type="arabicPeriod"/>
            </a:pPr>
            <a:r>
              <a:rPr lang="it-IT" dirty="0"/>
              <a:t>W</a:t>
            </a:r>
            <a:r>
              <a:rPr lang="it-IT" dirty="0" smtClean="0"/>
              <a:t>e </a:t>
            </a:r>
            <a:r>
              <a:rPr lang="it-IT" dirty="0"/>
              <a:t>present the operation models of our distributed </a:t>
            </a:r>
            <a:r>
              <a:rPr lang="it-IT" dirty="0" smtClean="0"/>
              <a:t>system</a:t>
            </a:r>
          </a:p>
          <a:p>
            <a:pPr marL="514350" indent="-514350">
              <a:buFont typeface="+mj-lt"/>
              <a:buAutoNum type="arabicPeriod"/>
            </a:pPr>
            <a:r>
              <a:rPr lang="it-IT" dirty="0"/>
              <a:t>Based on these models, we </a:t>
            </a:r>
            <a:r>
              <a:rPr lang="it-IT" dirty="0" smtClean="0"/>
              <a:t>present one </a:t>
            </a:r>
            <a:r>
              <a:rPr lang="it-IT" dirty="0"/>
              <a:t>version of the BA problem and outline its solution</a:t>
            </a:r>
            <a:r>
              <a:rPr lang="it-IT" dirty="0" smtClean="0"/>
              <a:t>.</a:t>
            </a:r>
          </a:p>
          <a:p>
            <a:pPr marL="514350" indent="-514350">
              <a:buFont typeface="+mj-lt"/>
              <a:buAutoNum type="arabicPeriod"/>
            </a:pPr>
            <a:r>
              <a:rPr lang="it-IT" dirty="0" smtClean="0"/>
              <a:t>The application </a:t>
            </a:r>
            <a:r>
              <a:rPr lang="it-IT" dirty="0"/>
              <a:t>of BA is in the distribution of input transactions to a set </a:t>
            </a:r>
            <a:r>
              <a:rPr lang="it-IT" dirty="0" smtClean="0"/>
              <a:t>of </a:t>
            </a:r>
            <a:r>
              <a:rPr lang="it-IT" b="1" dirty="0" smtClean="0"/>
              <a:t>processors </a:t>
            </a:r>
            <a:r>
              <a:rPr lang="it-IT" b="1" dirty="0"/>
              <a:t>with a replicated database</a:t>
            </a:r>
            <a:r>
              <a:rPr lang="it-IT" dirty="0" smtClean="0"/>
              <a:t>.</a:t>
            </a:r>
          </a:p>
          <a:p>
            <a:pPr marL="514350" indent="-514350">
              <a:buFont typeface="+mj-lt"/>
              <a:buAutoNum type="arabicPeriod"/>
            </a:pPr>
            <a:r>
              <a:rPr lang="it-IT" dirty="0" smtClean="0"/>
              <a:t>We </a:t>
            </a:r>
            <a:r>
              <a:rPr lang="it-IT" dirty="0"/>
              <a:t>look at a failure environment different from that typically used in BA and discuss the uses of BA protocols in such an environment.</a:t>
            </a:r>
          </a:p>
        </p:txBody>
      </p:sp>
    </p:spTree>
    <p:extLst>
      <p:ext uri="{BB962C8B-B14F-4D97-AF65-F5344CB8AC3E}">
        <p14:creationId xmlns:p14="http://schemas.microsoft.com/office/powerpoint/2010/main" val="1191218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2E74B5"/>
                </a:solidFill>
                <a:cs typeface="Times New Roman" panose="02020603050405020304" pitchFamily="18" charset="0"/>
              </a:rPr>
              <a:t>2 Modeling Failures</a:t>
            </a:r>
            <a:endParaRPr lang="it-IT" dirty="0"/>
          </a:p>
        </p:txBody>
      </p:sp>
      <p:sp>
        <p:nvSpPr>
          <p:cNvPr id="3" name="Segnaposto contenuto 2"/>
          <p:cNvSpPr>
            <a:spLocks noGrp="1"/>
          </p:cNvSpPr>
          <p:nvPr>
            <p:ph idx="1"/>
          </p:nvPr>
        </p:nvSpPr>
        <p:spPr>
          <a:xfrm>
            <a:off x="838200" y="1825625"/>
            <a:ext cx="6085514" cy="4351338"/>
          </a:xfrm>
        </p:spPr>
        <p:txBody>
          <a:bodyPr/>
          <a:lstStyle/>
          <a:p>
            <a:pPr marL="0" indent="0">
              <a:buNone/>
            </a:pPr>
            <a:endParaRPr lang="it-IT" b="1" dirty="0" smtClean="0"/>
          </a:p>
          <a:p>
            <a:pPr marL="0" indent="0">
              <a:buNone/>
            </a:pPr>
            <a:r>
              <a:rPr lang="it-IT" b="1" dirty="0" smtClean="0"/>
              <a:t>Multiple </a:t>
            </a:r>
            <a:r>
              <a:rPr lang="it-IT" b="1" dirty="0"/>
              <a:t>processors </a:t>
            </a:r>
            <a:r>
              <a:rPr lang="it-IT" dirty="0"/>
              <a:t>are necessary for reliable computing</a:t>
            </a:r>
            <a:r>
              <a:rPr lang="it-IT" dirty="0" smtClean="0"/>
              <a:t>.</a:t>
            </a:r>
          </a:p>
          <a:p>
            <a:pPr marL="0" indent="0">
              <a:buNone/>
            </a:pPr>
            <a:endParaRPr lang="it-IT" dirty="0" smtClean="0"/>
          </a:p>
          <a:p>
            <a:pPr marL="0" indent="0">
              <a:buNone/>
            </a:pPr>
            <a:r>
              <a:rPr lang="it-IT" dirty="0"/>
              <a:t>In this model, all </a:t>
            </a:r>
            <a:r>
              <a:rPr lang="it-IT" b="1" dirty="0"/>
              <a:t>processing</a:t>
            </a:r>
            <a:r>
              <a:rPr lang="it-IT" dirty="0"/>
              <a:t> needed by the distributed application </a:t>
            </a:r>
            <a:r>
              <a:rPr lang="it-IT" b="1" dirty="0"/>
              <a:t>is performed at the nodes</a:t>
            </a:r>
            <a:r>
              <a:rPr lang="it-IT" dirty="0"/>
              <a:t>, while any processing needed for communication (e.g., routing) is performed by the network.</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3714" y="1459801"/>
            <a:ext cx="4711817" cy="4809979"/>
          </a:xfrm>
          <a:prstGeom prst="rect">
            <a:avLst/>
          </a:prstGeom>
        </p:spPr>
      </p:pic>
    </p:spTree>
    <p:extLst>
      <p:ext uri="{BB962C8B-B14F-4D97-AF65-F5344CB8AC3E}">
        <p14:creationId xmlns:p14="http://schemas.microsoft.com/office/powerpoint/2010/main" val="3855177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2E74B5"/>
                </a:solidFill>
                <a:cs typeface="Times New Roman" panose="02020603050405020304" pitchFamily="18" charset="0"/>
              </a:rPr>
              <a:t>2.1 Node Models</a:t>
            </a:r>
            <a:endParaRPr lang="it-IT" dirty="0"/>
          </a:p>
        </p:txBody>
      </p:sp>
      <p:sp>
        <p:nvSpPr>
          <p:cNvPr id="3" name="Segnaposto contenuto 2"/>
          <p:cNvSpPr>
            <a:spLocks noGrp="1"/>
          </p:cNvSpPr>
          <p:nvPr>
            <p:ph idx="1"/>
          </p:nvPr>
        </p:nvSpPr>
        <p:spPr>
          <a:xfrm>
            <a:off x="1820412" y="1495911"/>
            <a:ext cx="9848674" cy="4695163"/>
          </a:xfrm>
        </p:spPr>
        <p:txBody>
          <a:bodyPr>
            <a:normAutofit fontScale="92500" lnSpcReduction="20000"/>
          </a:bodyPr>
          <a:lstStyle/>
          <a:p>
            <a:pPr marL="0" indent="0">
              <a:buNone/>
            </a:pPr>
            <a:r>
              <a:rPr lang="it-IT" b="1" dirty="0" smtClean="0"/>
              <a:t>Insane node. </a:t>
            </a:r>
            <a:r>
              <a:rPr lang="it-IT" dirty="0" smtClean="0"/>
              <a:t>A </a:t>
            </a:r>
            <a:r>
              <a:rPr lang="it-IT" dirty="0"/>
              <a:t>failed node can send any message and it can refuse to send messages. It can even collaborate with other failed nodes in an </a:t>
            </a:r>
            <a:r>
              <a:rPr lang="it-IT" dirty="0" smtClean="0"/>
              <a:t>attempt </a:t>
            </a:r>
            <a:r>
              <a:rPr lang="it-IT" dirty="0"/>
              <a:t>to subvert the entire system</a:t>
            </a:r>
            <a:r>
              <a:rPr lang="it-IT" dirty="0" smtClean="0"/>
              <a:t>.</a:t>
            </a:r>
          </a:p>
          <a:p>
            <a:pPr marL="0" indent="0">
              <a:buNone/>
            </a:pPr>
            <a:r>
              <a:rPr lang="it-IT" sz="1700" dirty="0" smtClean="0">
                <a:solidFill>
                  <a:schemeClr val="tx2">
                    <a:lumMod val="60000"/>
                    <a:lumOff val="40000"/>
                  </a:schemeClr>
                </a:solidFill>
              </a:rPr>
              <a:t>(For the time being we assume that insanity is a permanent property. Later on we consider the case where a node can be repaired and stop to be insane.)</a:t>
            </a:r>
          </a:p>
          <a:p>
            <a:pPr marL="0" indent="0">
              <a:buNone/>
            </a:pPr>
            <a:endParaRPr lang="it-IT" sz="1700" dirty="0">
              <a:solidFill>
                <a:schemeClr val="tx2">
                  <a:lumMod val="60000"/>
                  <a:lumOff val="40000"/>
                </a:schemeClr>
              </a:solidFill>
            </a:endParaRPr>
          </a:p>
          <a:p>
            <a:pPr marL="0" indent="0">
              <a:buNone/>
            </a:pPr>
            <a:r>
              <a:rPr lang="it-IT" b="1" dirty="0" smtClean="0"/>
              <a:t>Perfect node. </a:t>
            </a:r>
            <a:r>
              <a:rPr lang="it-IT" dirty="0" smtClean="0"/>
              <a:t>A </a:t>
            </a:r>
            <a:r>
              <a:rPr lang="it-IT" dirty="0"/>
              <a:t>perfect node is one that never </a:t>
            </a:r>
            <a:r>
              <a:rPr lang="it-IT" dirty="0" smtClean="0"/>
              <a:t>fails and responds </a:t>
            </a:r>
            <a:r>
              <a:rPr lang="it-IT" dirty="0"/>
              <a:t>promptly to messages from other nodes. If a node is perfect, it is perfect </a:t>
            </a:r>
            <a:r>
              <a:rPr lang="it-IT" dirty="0" smtClean="0"/>
              <a:t>for </a:t>
            </a:r>
            <a:r>
              <a:rPr lang="it-IT" dirty="0"/>
              <a:t>all time. It respects the algorithm's </a:t>
            </a:r>
            <a:r>
              <a:rPr lang="it-IT" dirty="0" smtClean="0"/>
              <a:t>steps.</a:t>
            </a:r>
          </a:p>
          <a:p>
            <a:pPr marL="0" indent="0">
              <a:buNone/>
            </a:pPr>
            <a:endParaRPr lang="it-IT" dirty="0" smtClean="0"/>
          </a:p>
          <a:p>
            <a:pPr marL="0" indent="0">
              <a:buNone/>
            </a:pPr>
            <a:r>
              <a:rPr lang="it-IT" b="1" dirty="0" smtClean="0"/>
              <a:t>Crash node</a:t>
            </a:r>
            <a:r>
              <a:rPr lang="it-IT" b="1" dirty="0"/>
              <a:t>. </a:t>
            </a:r>
            <a:r>
              <a:rPr lang="it-IT" dirty="0"/>
              <a:t>It is a node failure model that lies between perfection and insanity (usually not employed in BA problems). When a sane node fails, it simply halts, without ever deviating from its algorithms. It may lose the data contained in memory, but the data contained in stable storage are protect by the failure.</a:t>
            </a:r>
          </a:p>
          <a:p>
            <a:pPr marL="0" indent="0">
              <a:buNone/>
            </a:pPr>
            <a:endParaRPr lang="it-IT" dirty="0"/>
          </a:p>
          <a:p>
            <a:pPr marL="0" indent="0">
              <a:buNone/>
            </a:pPr>
            <a:endParaRPr lang="it-IT" dirty="0"/>
          </a:p>
        </p:txBody>
      </p:sp>
      <p:sp>
        <p:nvSpPr>
          <p:cNvPr id="4" name="Flowchart: Connector 3"/>
          <p:cNvSpPr/>
          <p:nvPr/>
        </p:nvSpPr>
        <p:spPr>
          <a:xfrm>
            <a:off x="432034" y="1551965"/>
            <a:ext cx="1082180" cy="1082180"/>
          </a:xfrm>
          <a:prstGeom prst="flowChartConnector">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5" name="Flowchart: Connector 4"/>
          <p:cNvSpPr/>
          <p:nvPr/>
        </p:nvSpPr>
        <p:spPr>
          <a:xfrm>
            <a:off x="432034" y="3218575"/>
            <a:ext cx="1082180" cy="1082180"/>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a:p>
        </p:txBody>
      </p:sp>
      <p:sp>
        <p:nvSpPr>
          <p:cNvPr id="6" name="Flowchart: Connector 5"/>
          <p:cNvSpPr/>
          <p:nvPr/>
        </p:nvSpPr>
        <p:spPr>
          <a:xfrm>
            <a:off x="432034" y="4830659"/>
            <a:ext cx="1082180" cy="1082180"/>
          </a:xfrm>
          <a:prstGeom prst="flowChartConnector">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3563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687198" y="2290195"/>
            <a:ext cx="5721990" cy="1845578"/>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it-IT" sz="2400" b="1" dirty="0" smtClean="0">
                <a:solidFill>
                  <a:schemeClr val="accent5">
                    <a:lumMod val="50000"/>
                  </a:schemeClr>
                </a:solidFill>
              </a:rPr>
              <a:t>Assumption N1</a:t>
            </a:r>
          </a:p>
          <a:p>
            <a:r>
              <a:rPr lang="en-US" b="1" dirty="0"/>
              <a:t>The network </a:t>
            </a:r>
            <a:r>
              <a:rPr lang="en-US" b="1" dirty="0" smtClean="0"/>
              <a:t>delivers </a:t>
            </a:r>
            <a:r>
              <a:rPr lang="en-US" b="1" dirty="0"/>
              <a:t>all messages correctly</a:t>
            </a:r>
            <a:r>
              <a:rPr lang="en-US" dirty="0"/>
              <a:t>. Any message sent from node x to y is eventually delivered. Messages are not altered in any way, and the network never </a:t>
            </a:r>
            <a:r>
              <a:rPr lang="en-US" dirty="0" smtClean="0"/>
              <a:t>generates spontaneous </a:t>
            </a:r>
            <a:r>
              <a:rPr lang="en-US" dirty="0"/>
              <a:t>messages.</a:t>
            </a:r>
            <a:endParaRPr lang="it-IT" dirty="0"/>
          </a:p>
        </p:txBody>
      </p:sp>
      <p:sp>
        <p:nvSpPr>
          <p:cNvPr id="2" name="Titolo 1"/>
          <p:cNvSpPr>
            <a:spLocks noGrp="1"/>
          </p:cNvSpPr>
          <p:nvPr>
            <p:ph type="title"/>
          </p:nvPr>
        </p:nvSpPr>
        <p:spPr/>
        <p:txBody>
          <a:bodyPr>
            <a:normAutofit/>
          </a:bodyPr>
          <a:lstStyle/>
          <a:p>
            <a:r>
              <a:rPr lang="it-IT" dirty="0">
                <a:solidFill>
                  <a:srgbClr val="2E74B5"/>
                </a:solidFill>
                <a:cs typeface="Times New Roman" panose="02020603050405020304" pitchFamily="18" charset="0"/>
              </a:rPr>
              <a:t>2.2 Network Model </a:t>
            </a:r>
          </a:p>
        </p:txBody>
      </p:sp>
      <p:sp>
        <p:nvSpPr>
          <p:cNvPr id="3" name="Segnaposto contenuto 2"/>
          <p:cNvSpPr>
            <a:spLocks noGrp="1"/>
          </p:cNvSpPr>
          <p:nvPr>
            <p:ph idx="1"/>
          </p:nvPr>
        </p:nvSpPr>
        <p:spPr>
          <a:xfrm>
            <a:off x="838200" y="1439732"/>
            <a:ext cx="10515600" cy="623960"/>
          </a:xfrm>
        </p:spPr>
        <p:txBody>
          <a:bodyPr>
            <a:normAutofit/>
          </a:bodyPr>
          <a:lstStyle/>
          <a:p>
            <a:pPr marL="0" indent="0">
              <a:buNone/>
            </a:pPr>
            <a:r>
              <a:rPr lang="it-IT" dirty="0"/>
              <a:t>Additional assumptions about the </a:t>
            </a:r>
            <a:r>
              <a:rPr lang="it-IT" dirty="0" smtClean="0"/>
              <a:t>network (N) </a:t>
            </a:r>
            <a:r>
              <a:rPr lang="it-IT" dirty="0"/>
              <a:t>and </a:t>
            </a:r>
            <a:r>
              <a:rPr lang="it-IT" dirty="0" smtClean="0"/>
              <a:t>timing (T)</a:t>
            </a:r>
          </a:p>
        </p:txBody>
      </p:sp>
      <p:sp>
        <p:nvSpPr>
          <p:cNvPr id="6" name="Rettangolo arrotondato 5"/>
          <p:cNvSpPr/>
          <p:nvPr/>
        </p:nvSpPr>
        <p:spPr>
          <a:xfrm>
            <a:off x="687197" y="4325299"/>
            <a:ext cx="5721991" cy="1848997"/>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it-IT" sz="2400" b="1" dirty="0" smtClean="0">
                <a:solidFill>
                  <a:schemeClr val="accent5">
                    <a:lumMod val="50000"/>
                  </a:schemeClr>
                </a:solidFill>
              </a:rPr>
              <a:t>Assumption N2</a:t>
            </a:r>
          </a:p>
          <a:p>
            <a:r>
              <a:rPr lang="en-US" b="1" dirty="0"/>
              <a:t>Messages are authenticated</a:t>
            </a:r>
            <a:r>
              <a:rPr lang="en-US" dirty="0" smtClean="0"/>
              <a:t>. All </a:t>
            </a:r>
            <a:r>
              <a:rPr lang="en-US" dirty="0"/>
              <a:t>messages are signed and encoded by senders in such a way that the receiver can determine unequivocally who sent the message and what it contained. A third node that simply forwards the message cannot alter it in any way</a:t>
            </a:r>
            <a:r>
              <a:rPr lang="en-US" dirty="0" smtClean="0"/>
              <a:t>.</a:t>
            </a:r>
            <a:endParaRPr lang="it-IT" dirty="0">
              <a:solidFill>
                <a:schemeClr val="tx2">
                  <a:lumMod val="20000"/>
                  <a:lumOff val="80000"/>
                </a:schemeClr>
              </a:solidFill>
            </a:endParaRPr>
          </a:p>
        </p:txBody>
      </p:sp>
      <p:sp>
        <p:nvSpPr>
          <p:cNvPr id="7" name="Rettangolo arrotondato 4"/>
          <p:cNvSpPr/>
          <p:nvPr/>
        </p:nvSpPr>
        <p:spPr>
          <a:xfrm>
            <a:off x="6841221" y="2046914"/>
            <a:ext cx="4664279" cy="141773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it-IT" sz="2400" b="1" dirty="0">
                <a:solidFill>
                  <a:schemeClr val="tx2">
                    <a:lumMod val="75000"/>
                  </a:schemeClr>
                </a:solidFill>
              </a:rPr>
              <a:t>Assumption </a:t>
            </a:r>
            <a:r>
              <a:rPr lang="it-IT" sz="2400" b="1" dirty="0" smtClean="0">
                <a:solidFill>
                  <a:schemeClr val="tx2">
                    <a:lumMod val="75000"/>
                  </a:schemeClr>
                </a:solidFill>
              </a:rPr>
              <a:t>T1</a:t>
            </a:r>
          </a:p>
          <a:p>
            <a:r>
              <a:rPr lang="en-US" dirty="0"/>
              <a:t>Perfect nodes have accurate </a:t>
            </a:r>
            <a:r>
              <a:rPr lang="en-US" dirty="0" smtClean="0"/>
              <a:t>and synchronized </a:t>
            </a:r>
            <a:r>
              <a:rPr lang="en-US" dirty="0"/>
              <a:t>clocks. Specifically, at any instant the clocks differ by at most ꞇ time </a:t>
            </a:r>
            <a:r>
              <a:rPr lang="en-US" dirty="0" smtClean="0"/>
              <a:t>units.</a:t>
            </a:r>
            <a:endParaRPr lang="it-IT" dirty="0"/>
          </a:p>
        </p:txBody>
      </p:sp>
      <p:sp>
        <p:nvSpPr>
          <p:cNvPr id="9" name="Rettangolo arrotondato 4"/>
          <p:cNvSpPr/>
          <p:nvPr/>
        </p:nvSpPr>
        <p:spPr>
          <a:xfrm>
            <a:off x="6841220" y="3588778"/>
            <a:ext cx="4664279" cy="141773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it-IT" sz="2400" b="1" dirty="0">
                <a:solidFill>
                  <a:schemeClr val="tx2">
                    <a:lumMod val="75000"/>
                  </a:schemeClr>
                </a:solidFill>
              </a:rPr>
              <a:t>Assumption </a:t>
            </a:r>
            <a:r>
              <a:rPr lang="it-IT" sz="2400" b="1" dirty="0" smtClean="0">
                <a:solidFill>
                  <a:schemeClr val="tx2">
                    <a:lumMod val="75000"/>
                  </a:schemeClr>
                </a:solidFill>
              </a:rPr>
              <a:t>T2</a:t>
            </a:r>
          </a:p>
          <a:p>
            <a:r>
              <a:rPr lang="en-US" dirty="0"/>
              <a:t>The network has a guaranteed </a:t>
            </a:r>
            <a:r>
              <a:rPr lang="en-US" dirty="0" smtClean="0"/>
              <a:t>delivery </a:t>
            </a:r>
            <a:r>
              <a:rPr lang="en-US" dirty="0"/>
              <a:t>time. The network delivers all messages (between perfect nodes) within </a:t>
            </a:r>
            <a:r>
              <a:rPr lang="en-US" sz="2000" dirty="0" smtClean="0"/>
              <a:t>T</a:t>
            </a:r>
            <a:r>
              <a:rPr lang="en-US" dirty="0" smtClean="0"/>
              <a:t>d </a:t>
            </a:r>
            <a:r>
              <a:rPr lang="en-US" dirty="0"/>
              <a:t>time </a:t>
            </a:r>
            <a:r>
              <a:rPr lang="en-US" dirty="0" smtClean="0"/>
              <a:t>units.</a:t>
            </a:r>
            <a:endParaRPr lang="it-IT" dirty="0"/>
          </a:p>
        </p:txBody>
      </p:sp>
      <p:sp>
        <p:nvSpPr>
          <p:cNvPr id="10" name="Rettangolo arrotondato 4"/>
          <p:cNvSpPr/>
          <p:nvPr/>
        </p:nvSpPr>
        <p:spPr>
          <a:xfrm>
            <a:off x="6841221" y="5128469"/>
            <a:ext cx="4664279" cy="141773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it-IT" sz="2400" b="1" dirty="0">
                <a:solidFill>
                  <a:schemeClr val="tx2">
                    <a:lumMod val="75000"/>
                  </a:schemeClr>
                </a:solidFill>
              </a:rPr>
              <a:t>Assumption </a:t>
            </a:r>
            <a:r>
              <a:rPr lang="it-IT" sz="2400" b="1" dirty="0" smtClean="0">
                <a:solidFill>
                  <a:schemeClr val="tx2">
                    <a:lumMod val="75000"/>
                  </a:schemeClr>
                </a:solidFill>
              </a:rPr>
              <a:t>T3</a:t>
            </a:r>
          </a:p>
          <a:p>
            <a:r>
              <a:rPr lang="en-US" dirty="0"/>
              <a:t>The processing time of perfect nodes can be bounded</a:t>
            </a:r>
            <a:r>
              <a:rPr lang="en-US" dirty="0" smtClean="0"/>
              <a:t>.</a:t>
            </a:r>
            <a:endParaRPr lang="it-IT" dirty="0"/>
          </a:p>
        </p:txBody>
      </p:sp>
    </p:spTree>
    <p:extLst>
      <p:ext uri="{BB962C8B-B14F-4D97-AF65-F5344CB8AC3E}">
        <p14:creationId xmlns:p14="http://schemas.microsoft.com/office/powerpoint/2010/main" val="791567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3957</Words>
  <Application>Microsoft Office PowerPoint</Application>
  <PresentationFormat>Widescreen</PresentationFormat>
  <Paragraphs>280</Paragraphs>
  <Slides>30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30</vt:i4>
      </vt:variant>
    </vt:vector>
  </HeadingPairs>
  <TitlesOfParts>
    <vt:vector size="35" baseType="lpstr">
      <vt:lpstr>Arial</vt:lpstr>
      <vt:lpstr>Calibri</vt:lpstr>
      <vt:lpstr>Calibri Light</vt:lpstr>
      <vt:lpstr>Times New Roman</vt:lpstr>
      <vt:lpstr>Tema di Office</vt:lpstr>
      <vt:lpstr>Applications of Byzantine Agreement in Database Systems Hector Garcia-Molina and Frank Pittelli (Princeton University) and Susan Davidson (University of Pennsylvania)</vt:lpstr>
      <vt:lpstr>Index</vt:lpstr>
      <vt:lpstr>1 Introduction</vt:lpstr>
      <vt:lpstr>1 Introduction</vt:lpstr>
      <vt:lpstr>1 Introduction</vt:lpstr>
      <vt:lpstr>1 Introduction</vt:lpstr>
      <vt:lpstr>2 Modeling Failures</vt:lpstr>
      <vt:lpstr>2.1 Node Models</vt:lpstr>
      <vt:lpstr>2.2 Network Model </vt:lpstr>
      <vt:lpstr>3 Byzantine agreement problem</vt:lpstr>
      <vt:lpstr>3 Byzantine agreement problem</vt:lpstr>
      <vt:lpstr>3 Byzantine agreement problem</vt:lpstr>
      <vt:lpstr>3 Byzantine agreement problem</vt:lpstr>
      <vt:lpstr>4 Applications of BA in data processing</vt:lpstr>
      <vt:lpstr>4 Applications of BA in data processing</vt:lpstr>
      <vt:lpstr>4 Applications of BA in data processing</vt:lpstr>
      <vt:lpstr>4.1 Outputs</vt:lpstr>
      <vt:lpstr>4.1 Outputs</vt:lpstr>
      <vt:lpstr>4.2 Inputs</vt:lpstr>
      <vt:lpstr>4.2 Inputs</vt:lpstr>
      <vt:lpstr>4.3 Lazy Input Nodes </vt:lpstr>
      <vt:lpstr>4.3 Lazy Input Nodes</vt:lpstr>
      <vt:lpstr>4.4 Erratic Input Nodes </vt:lpstr>
      <vt:lpstr>4.5 Recovery From Insanity</vt:lpstr>
      <vt:lpstr>4.6 Cost of Full Replication</vt:lpstr>
      <vt:lpstr>4.6 Cost of Full Replication</vt:lpstr>
      <vt:lpstr>5 ANY OTHER USES OF BA? </vt:lpstr>
      <vt:lpstr>5.1 BA with Sane Nodes</vt:lpstr>
      <vt:lpstr>6 CONCLUSIONS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Byzantine Agreement in Database Systems</dc:title>
  <dc:creator>Nicholas</dc:creator>
  <cp:lastModifiedBy>Nicholas</cp:lastModifiedBy>
  <cp:revision>150</cp:revision>
  <dcterms:created xsi:type="dcterms:W3CDTF">2016-01-09T16:04:04Z</dcterms:created>
  <dcterms:modified xsi:type="dcterms:W3CDTF">2016-01-15T12:29:04Z</dcterms:modified>
</cp:coreProperties>
</file>